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media/image63.jpg" ContentType="image/png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 bookmarkIdSeed="7">
  <p:sldMasterIdLst>
    <p:sldMasterId id="2147483652" r:id="rId1"/>
  </p:sldMasterIdLst>
  <p:notesMasterIdLst>
    <p:notesMasterId r:id="rId140"/>
  </p:notesMasterIdLst>
  <p:sldIdLst>
    <p:sldId id="256" r:id="rId2"/>
    <p:sldId id="257" r:id="rId3"/>
    <p:sldId id="258" r:id="rId4"/>
    <p:sldId id="384" r:id="rId5"/>
    <p:sldId id="261" r:id="rId6"/>
    <p:sldId id="383" r:id="rId7"/>
    <p:sldId id="390" r:id="rId8"/>
    <p:sldId id="391" r:id="rId9"/>
    <p:sldId id="392" r:id="rId10"/>
    <p:sldId id="363" r:id="rId11"/>
    <p:sldId id="362" r:id="rId12"/>
    <p:sldId id="295" r:id="rId13"/>
    <p:sldId id="297" r:id="rId14"/>
    <p:sldId id="269" r:id="rId15"/>
    <p:sldId id="290" r:id="rId16"/>
    <p:sldId id="291" r:id="rId17"/>
    <p:sldId id="292" r:id="rId18"/>
    <p:sldId id="294" r:id="rId19"/>
    <p:sldId id="364" r:id="rId20"/>
    <p:sldId id="365" r:id="rId21"/>
    <p:sldId id="366" r:id="rId22"/>
    <p:sldId id="299" r:id="rId23"/>
    <p:sldId id="267" r:id="rId24"/>
    <p:sldId id="388" r:id="rId25"/>
    <p:sldId id="259" r:id="rId26"/>
    <p:sldId id="260" r:id="rId27"/>
    <p:sldId id="263" r:id="rId28"/>
    <p:sldId id="262" r:id="rId29"/>
    <p:sldId id="266" r:id="rId30"/>
    <p:sldId id="265" r:id="rId31"/>
    <p:sldId id="300" r:id="rId32"/>
    <p:sldId id="301" r:id="rId33"/>
    <p:sldId id="298" r:id="rId34"/>
    <p:sldId id="367" r:id="rId35"/>
    <p:sldId id="368" r:id="rId36"/>
    <p:sldId id="369" r:id="rId37"/>
    <p:sldId id="393" r:id="rId38"/>
    <p:sldId id="433" r:id="rId39"/>
    <p:sldId id="434" r:id="rId40"/>
    <p:sldId id="386" r:id="rId41"/>
    <p:sldId id="302" r:id="rId42"/>
    <p:sldId id="274" r:id="rId43"/>
    <p:sldId id="370" r:id="rId44"/>
    <p:sldId id="389" r:id="rId45"/>
    <p:sldId id="373" r:id="rId46"/>
    <p:sldId id="277" r:id="rId47"/>
    <p:sldId id="280" r:id="rId48"/>
    <p:sldId id="375" r:id="rId49"/>
    <p:sldId id="304" r:id="rId50"/>
    <p:sldId id="306" r:id="rId51"/>
    <p:sldId id="305" r:id="rId52"/>
    <p:sldId id="407" r:id="rId53"/>
    <p:sldId id="424" r:id="rId54"/>
    <p:sldId id="431" r:id="rId55"/>
    <p:sldId id="432" r:id="rId56"/>
    <p:sldId id="372" r:id="rId57"/>
    <p:sldId id="350" r:id="rId58"/>
    <p:sldId id="352" r:id="rId59"/>
    <p:sldId id="429" r:id="rId60"/>
    <p:sldId id="353" r:id="rId61"/>
    <p:sldId id="399" r:id="rId62"/>
    <p:sldId id="354" r:id="rId63"/>
    <p:sldId id="349" r:id="rId64"/>
    <p:sldId id="430" r:id="rId65"/>
    <p:sldId id="400" r:id="rId66"/>
    <p:sldId id="351" r:id="rId67"/>
    <p:sldId id="355" r:id="rId68"/>
    <p:sldId id="356" r:id="rId69"/>
    <p:sldId id="371" r:id="rId70"/>
    <p:sldId id="357" r:id="rId71"/>
    <p:sldId id="332" r:id="rId72"/>
    <p:sldId id="333" r:id="rId73"/>
    <p:sldId id="307" r:id="rId74"/>
    <p:sldId id="315" r:id="rId75"/>
    <p:sldId id="358" r:id="rId76"/>
    <p:sldId id="334" r:id="rId77"/>
    <p:sldId id="335" r:id="rId78"/>
    <p:sldId id="336" r:id="rId79"/>
    <p:sldId id="308" r:id="rId80"/>
    <p:sldId id="322" r:id="rId81"/>
    <p:sldId id="359" r:id="rId82"/>
    <p:sldId id="337" r:id="rId83"/>
    <p:sldId id="309" r:id="rId84"/>
    <p:sldId id="328" r:id="rId85"/>
    <p:sldId id="376" r:id="rId86"/>
    <p:sldId id="377" r:id="rId87"/>
    <p:sldId id="310" r:id="rId88"/>
    <p:sldId id="311" r:id="rId89"/>
    <p:sldId id="408" r:id="rId90"/>
    <p:sldId id="312" r:id="rId91"/>
    <p:sldId id="409" r:id="rId92"/>
    <p:sldId id="313" r:id="rId93"/>
    <p:sldId id="410" r:id="rId94"/>
    <p:sldId id="411" r:id="rId95"/>
    <p:sldId id="314" r:id="rId96"/>
    <p:sldId id="427" r:id="rId97"/>
    <p:sldId id="428" r:id="rId98"/>
    <p:sldId id="396" r:id="rId99"/>
    <p:sldId id="412" r:id="rId100"/>
    <p:sldId id="397" r:id="rId101"/>
    <p:sldId id="413" r:id="rId102"/>
    <p:sldId id="338" r:id="rId103"/>
    <p:sldId id="360" r:id="rId104"/>
    <p:sldId id="378" r:id="rId105"/>
    <p:sldId id="316" r:id="rId106"/>
    <p:sldId id="317" r:id="rId107"/>
    <p:sldId id="414" r:id="rId108"/>
    <p:sldId id="318" r:id="rId109"/>
    <p:sldId id="415" r:id="rId110"/>
    <p:sldId id="319" r:id="rId111"/>
    <p:sldId id="417" r:id="rId112"/>
    <p:sldId id="320" r:id="rId113"/>
    <p:sldId id="418" r:id="rId114"/>
    <p:sldId id="398" r:id="rId115"/>
    <p:sldId id="419" r:id="rId116"/>
    <p:sldId id="339" r:id="rId117"/>
    <p:sldId id="361" r:id="rId118"/>
    <p:sldId id="379" r:id="rId119"/>
    <p:sldId id="323" r:id="rId120"/>
    <p:sldId id="324" r:id="rId121"/>
    <p:sldId id="420" r:id="rId122"/>
    <p:sldId id="325" r:id="rId123"/>
    <p:sldId id="421" r:id="rId124"/>
    <p:sldId id="326" r:id="rId125"/>
    <p:sldId id="422" r:id="rId126"/>
    <p:sldId id="327" r:id="rId127"/>
    <p:sldId id="423" r:id="rId128"/>
    <p:sldId id="340" r:id="rId129"/>
    <p:sldId id="381" r:id="rId130"/>
    <p:sldId id="329" r:id="rId131"/>
    <p:sldId id="401" r:id="rId132"/>
    <p:sldId id="403" r:id="rId133"/>
    <p:sldId id="404" r:id="rId134"/>
    <p:sldId id="382" r:id="rId135"/>
    <p:sldId id="330" r:id="rId136"/>
    <p:sldId id="425" r:id="rId137"/>
    <p:sldId id="426" r:id="rId138"/>
    <p:sldId id="284" r:id="rId139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C366C51-EF0F-4033-AD45-72283E4BE4B5}">
  <a:tblStyle styleId="{4C366C51-EF0F-4033-AD45-72283E4BE4B5}" styleName="Table_0">
    <a:wholeTbl>
      <a:tcStyle>
        <a:tcBdr>
          <a:left>
            <a:ln w="127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127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127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519" autoAdjust="0"/>
    <p:restoredTop sz="94660"/>
  </p:normalViewPr>
  <p:slideViewPr>
    <p:cSldViewPr snapToGrid="0">
      <p:cViewPr varScale="1">
        <p:scale>
          <a:sx n="68" d="100"/>
          <a:sy n="68" d="100"/>
        </p:scale>
        <p:origin x="116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66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4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4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GB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lang="en-GB"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6" name="Shape 3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" name="Shape 37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lang="en-GB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8" name="Shape 1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Shape 13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</a:t>
            </a:fld>
            <a:endParaRPr lang="en-GB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735486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8" name="Shape 1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Shape 13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</a:t>
            </a:fld>
            <a:endParaRPr lang="en-GB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946413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8" name="Shape 1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Shape 13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17</a:t>
            </a:fld>
            <a:endParaRPr lang="en-GB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79462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8" name="Shape 1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Shape 13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18</a:t>
            </a:fld>
            <a:endParaRPr lang="en-GB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040498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3" name="Shape 12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308952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3" name="Shape 12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1" name="Shape 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" name="Shape 52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24</a:t>
            </a:fld>
            <a:endParaRPr lang="en-GB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618498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Shape 5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25</a:t>
            </a:fld>
            <a:endParaRPr lang="en-GB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" name="Shape 66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26</a:t>
            </a:fld>
            <a:endParaRPr lang="en-GB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Shape 86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27</a:t>
            </a:fld>
            <a:endParaRPr lang="en-GB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4" name="Shape 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" name="Shape 45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lang="en-GB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" name="Shape 7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28</a:t>
            </a:fld>
            <a:endParaRPr lang="en-GB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7" name="Shape 11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8" name="Shape 10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8" name="Shape 10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7624023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8" name="Shape 10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9923499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3" name="Shape 12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3746474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3" name="Shape 12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3811164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1" name="Shape 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" name="Shape 52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40</a:t>
            </a:fld>
            <a:endParaRPr lang="en-GB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2562198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73" name="Shape 1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Shape 174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41</a:t>
            </a:fld>
            <a:endParaRPr lang="en-GB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2068573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73" name="Shape 1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Shape 174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42</a:t>
            </a:fld>
            <a:endParaRPr lang="en-GB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1" name="Shape 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" name="Shape 52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lang="en-GB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1" name="Shape 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" name="Shape 52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44</a:t>
            </a:fld>
            <a:endParaRPr lang="en-GB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2482845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4" name="Shape 19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13" name="Shape 2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" name="Shape 214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47</a:t>
            </a:fld>
            <a:endParaRPr lang="en-GB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GB" sz="18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78</a:t>
            </a:fld>
            <a:endParaRPr lang="en-GB"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7288679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GB" sz="18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79</a:t>
            </a:fld>
            <a:endParaRPr lang="en-GB"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7248532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GB" sz="18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100</a:t>
            </a:fld>
            <a:endParaRPr lang="en-GB"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3980385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GB" sz="18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101</a:t>
            </a:fld>
            <a:endParaRPr lang="en-GB"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3445594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GB" sz="18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103</a:t>
            </a:fld>
            <a:endParaRPr lang="en-GB"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0176865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GB" sz="18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114</a:t>
            </a:fld>
            <a:endParaRPr lang="en-GB"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5285298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GB" sz="18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136</a:t>
            </a:fld>
            <a:endParaRPr lang="en-GB"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624461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1" name="Shape 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" name="Shape 52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lang="en-GB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1210881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GB" sz="18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137</a:t>
            </a:fld>
            <a:endParaRPr lang="en-GB"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2180149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42" name="Shape 2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" name="Shape 243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138</a:t>
            </a:fld>
            <a:endParaRPr lang="en-GB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72" name="Shape 7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8" name="Shape 1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Shape 13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 lang="en-GB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056243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8" name="Shape 1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Shape 13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fld>
            <a:endParaRPr lang="en-GB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995346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8" name="Shape 1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Shape 13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</a:t>
            </a:fld>
            <a:endParaRPr lang="en-GB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039505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8" name="Shape 1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Shape 13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</a:t>
            </a:fld>
            <a:endParaRPr lang="en-GB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iapositivo de Título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Shape 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15616" y="2708919"/>
            <a:ext cx="7580946" cy="3456383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Shape 20"/>
          <p:cNvSpPr txBox="1">
            <a:spLocks noGrp="1"/>
          </p:cNvSpPr>
          <p:nvPr>
            <p:ph type="subTitle" idx="1"/>
          </p:nvPr>
        </p:nvSpPr>
        <p:spPr>
          <a:xfrm>
            <a:off x="2555775" y="2780928"/>
            <a:ext cx="6120680" cy="50405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r" rtl="0">
              <a:spcBef>
                <a:spcPts val="0"/>
              </a:spcBef>
              <a:buClr>
                <a:schemeClr val="lt1"/>
              </a:buClr>
              <a:buFont typeface="Calibri"/>
              <a:buNone/>
              <a:defRPr sz="32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ctr" rtl="0">
              <a:spcBef>
                <a:spcPts val="0"/>
              </a:spcBef>
              <a:buClr>
                <a:srgbClr val="00A2D3"/>
              </a:buClr>
              <a:buFont typeface="Calibri"/>
              <a:buNone/>
              <a:defRPr sz="2400" b="0" i="0" u="none" strike="noStrike" cap="none">
                <a:solidFill>
                  <a:srgbClr val="00A2D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ctr" rtl="0">
              <a:spcBef>
                <a:spcPts val="0"/>
              </a:spcBef>
              <a:buClr>
                <a:srgbClr val="373E48"/>
              </a:buClr>
              <a:buFont typeface="Calibri"/>
              <a:buNone/>
              <a:defRPr sz="2400" b="0" i="0" u="none" strike="noStrike" cap="none">
                <a:solidFill>
                  <a:srgbClr val="373E4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ctr" rtl="0">
              <a:spcBef>
                <a:spcPts val="0"/>
              </a:spcBef>
              <a:buFont typeface="Calibri"/>
              <a:buNone/>
              <a:defRPr sz="20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ctr" rtl="0">
              <a:spcBef>
                <a:spcPts val="0"/>
              </a:spcBef>
              <a:buFont typeface="Calibri"/>
              <a:buNone/>
              <a:defRPr sz="20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ctr" rtl="0">
              <a:spcBef>
                <a:spcPts val="0"/>
              </a:spcBef>
              <a:buFont typeface="Arial"/>
              <a:buNone/>
              <a:defRPr sz="2000" b="0" i="0" u="none" strike="noStrike" cap="none"/>
            </a:lvl6pPr>
            <a:lvl7pPr marL="2743200" marR="0" lvl="6" indent="0" algn="ctr" rtl="0">
              <a:spcBef>
                <a:spcPts val="0"/>
              </a:spcBef>
              <a:buFont typeface="Arial"/>
              <a:buNone/>
              <a:defRPr sz="2000" b="0" i="0" u="none" strike="noStrike" cap="none"/>
            </a:lvl7pPr>
            <a:lvl8pPr marL="3200400" marR="0" lvl="7" indent="0" algn="ctr" rtl="0">
              <a:spcBef>
                <a:spcPts val="0"/>
              </a:spcBef>
              <a:buFont typeface="Arial"/>
              <a:buNone/>
              <a:defRPr sz="2000" b="0" i="0" u="none" strike="noStrike" cap="none"/>
            </a:lvl8pPr>
            <a:lvl9pPr marL="3657600" marR="0" lvl="8" indent="0" algn="ctr" rtl="0">
              <a:spcBef>
                <a:spcPts val="0"/>
              </a:spcBef>
              <a:buFont typeface="Arial"/>
              <a:buNone/>
              <a:defRPr sz="2000" b="0" i="0" u="none" strike="noStrike" cap="none"/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ctrTitle"/>
          </p:nvPr>
        </p:nvSpPr>
        <p:spPr>
          <a:xfrm>
            <a:off x="1115616" y="1196751"/>
            <a:ext cx="7577814" cy="14700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r" rtl="0">
              <a:spcBef>
                <a:spcPts val="0"/>
              </a:spcBef>
              <a:buClr>
                <a:srgbClr val="373E48"/>
              </a:buClr>
              <a:buFont typeface="Calibri"/>
              <a:buNone/>
              <a:defRPr sz="5400" b="0" i="0" u="none" strike="noStrike" cap="none">
                <a:solidFill>
                  <a:srgbClr val="373E4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2"/>
          </p:nvPr>
        </p:nvSpPr>
        <p:spPr>
          <a:xfrm>
            <a:off x="4644007" y="5301207"/>
            <a:ext cx="4032249" cy="8651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E48"/>
              </a:buClr>
              <a:buFont typeface="Calibri"/>
              <a:buNone/>
              <a:defRPr sz="2800" b="0" i="0" u="none" strike="noStrike" cap="none">
                <a:solidFill>
                  <a:srgbClr val="373E4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33350" algn="l" rtl="0">
              <a:spcBef>
                <a:spcPts val="0"/>
              </a:spcBef>
              <a:buClr>
                <a:srgbClr val="00A2D3"/>
              </a:buClr>
              <a:buSzPct val="100000"/>
              <a:buFont typeface="Calibri"/>
              <a:buChar char="–"/>
              <a:defRPr sz="2400" b="0" i="0" u="none" strike="noStrike" cap="none">
                <a:solidFill>
                  <a:srgbClr val="00A2D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76200" algn="l" rtl="0">
              <a:spcBef>
                <a:spcPts val="0"/>
              </a:spcBef>
              <a:buClr>
                <a:srgbClr val="373E48"/>
              </a:buClr>
              <a:buSzPct val="100000"/>
              <a:buFont typeface="Calibri"/>
              <a:buChar char="•"/>
              <a:defRPr sz="2400" b="0" i="0" u="none" strike="noStrike" cap="none">
                <a:solidFill>
                  <a:srgbClr val="373E4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01600" algn="l" rtl="0">
              <a:spcBef>
                <a:spcPts val="0"/>
              </a:spcBef>
              <a:buSzPct val="100000"/>
              <a:buFont typeface="Calibri"/>
              <a:buChar char="–"/>
              <a:defRPr sz="20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01600" algn="l" rtl="0">
              <a:spcBef>
                <a:spcPts val="0"/>
              </a:spcBef>
              <a:buSzPct val="100000"/>
              <a:buFont typeface="Calibri"/>
              <a:buChar char="»"/>
              <a:defRPr sz="20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0"/>
              </a:spcBef>
              <a:buSzPct val="100000"/>
              <a:buFont typeface="Arial"/>
              <a:buChar char="•"/>
              <a:defRPr sz="2000" b="0" i="0" u="none" strike="noStrike" cap="none"/>
            </a:lvl6pPr>
            <a:lvl7pPr marL="2971800" marR="0" lvl="6" indent="-101600" algn="l" rtl="0">
              <a:spcBef>
                <a:spcPts val="0"/>
              </a:spcBef>
              <a:buSzPct val="100000"/>
              <a:buFont typeface="Arial"/>
              <a:buChar char="•"/>
              <a:defRPr sz="2000" b="0" i="0" u="none" strike="noStrike" cap="none"/>
            </a:lvl7pPr>
            <a:lvl8pPr marL="3429000" marR="0" lvl="7" indent="-101600" algn="l" rtl="0">
              <a:spcBef>
                <a:spcPts val="0"/>
              </a:spcBef>
              <a:buSzPct val="100000"/>
              <a:buFont typeface="Arial"/>
              <a:buChar char="•"/>
              <a:defRPr sz="2000" b="0" i="0" u="none" strike="noStrike" cap="none"/>
            </a:lvl8pPr>
            <a:lvl9pPr marL="3886200" marR="0" lvl="8" indent="-101600" algn="l" rtl="0">
              <a:spcBef>
                <a:spcPts val="0"/>
              </a:spcBef>
              <a:buSzPct val="100000"/>
              <a:buFont typeface="Arial"/>
              <a:buChar char="•"/>
              <a:defRPr sz="2000" b="0" i="0" u="none" strike="noStrike" cap="none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sldNum" idx="12"/>
          </p:nvPr>
        </p:nvSpPr>
        <p:spPr>
          <a:xfrm>
            <a:off x="7010400" y="6525344"/>
            <a:ext cx="2133599" cy="33265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lang="en-GB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" name="Shape 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182244"/>
            <a:ext cx="6516217" cy="6757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ítulo e Texto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body" idx="1"/>
          </p:nvPr>
        </p:nvSpPr>
        <p:spPr>
          <a:xfrm>
            <a:off x="1295128" y="1340767"/>
            <a:ext cx="7597352" cy="51845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65100" algn="l" rtl="0">
              <a:spcBef>
                <a:spcPts val="0"/>
              </a:spcBef>
              <a:buClr>
                <a:srgbClr val="373E48"/>
              </a:buClr>
              <a:buSzPct val="100000"/>
              <a:buFont typeface="Calibri"/>
              <a:buChar char="•"/>
              <a:defRPr sz="2800" b="0" i="0" u="none" strike="noStrike" cap="none">
                <a:solidFill>
                  <a:srgbClr val="373E4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33350" algn="l" rtl="0">
              <a:spcBef>
                <a:spcPts val="0"/>
              </a:spcBef>
              <a:buClr>
                <a:srgbClr val="00A2D3"/>
              </a:buClr>
              <a:buSzPct val="100000"/>
              <a:buFont typeface="Calibri"/>
              <a:buChar char="–"/>
              <a:defRPr sz="2400" b="0" i="0" u="none" strike="noStrike" cap="none">
                <a:solidFill>
                  <a:srgbClr val="00A2D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76200" algn="l" rtl="0">
              <a:spcBef>
                <a:spcPts val="0"/>
              </a:spcBef>
              <a:buClr>
                <a:srgbClr val="373E48"/>
              </a:buClr>
              <a:buSzPct val="100000"/>
              <a:buFont typeface="Calibri"/>
              <a:buChar char="•"/>
              <a:defRPr sz="2400" b="0" i="0" u="none" strike="noStrike" cap="none">
                <a:solidFill>
                  <a:srgbClr val="373E4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01600" algn="l" rtl="0">
              <a:spcBef>
                <a:spcPts val="0"/>
              </a:spcBef>
              <a:buSzPct val="100000"/>
              <a:buFont typeface="Calibri"/>
              <a:buChar char="–"/>
              <a:defRPr sz="20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01600" algn="l" rtl="0">
              <a:spcBef>
                <a:spcPts val="0"/>
              </a:spcBef>
              <a:buSzPct val="100000"/>
              <a:buFont typeface="Calibri"/>
              <a:buChar char="»"/>
              <a:defRPr sz="20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0"/>
              </a:spcBef>
              <a:buSzPct val="100000"/>
              <a:buFont typeface="Arial"/>
              <a:buChar char="•"/>
              <a:defRPr sz="2000" b="0" i="0" u="none" strike="noStrike" cap="none"/>
            </a:lvl6pPr>
            <a:lvl7pPr marL="2971800" marR="0" lvl="6" indent="-101600" algn="l" rtl="0">
              <a:spcBef>
                <a:spcPts val="0"/>
              </a:spcBef>
              <a:buSzPct val="100000"/>
              <a:buFont typeface="Arial"/>
              <a:buChar char="•"/>
              <a:defRPr sz="2000" b="0" i="0" u="none" strike="noStrike" cap="none"/>
            </a:lvl7pPr>
            <a:lvl8pPr marL="3429000" marR="0" lvl="7" indent="-101600" algn="l" rtl="0">
              <a:spcBef>
                <a:spcPts val="0"/>
              </a:spcBef>
              <a:buSzPct val="100000"/>
              <a:buFont typeface="Arial"/>
              <a:buChar char="•"/>
              <a:defRPr sz="2000" b="0" i="0" u="none" strike="noStrike" cap="none"/>
            </a:lvl8pPr>
            <a:lvl9pPr marL="3886200" marR="0" lvl="8" indent="-101600" algn="l" rtl="0">
              <a:spcBef>
                <a:spcPts val="0"/>
              </a:spcBef>
              <a:buSzPct val="100000"/>
              <a:buFont typeface="Arial"/>
              <a:buChar char="•"/>
              <a:defRPr sz="2000" b="0" i="0" u="none" strike="noStrike" cap="none"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7010400" y="6525344"/>
            <a:ext cx="2133599" cy="33265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lang="en-GB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Shape 28"/>
          <p:cNvSpPr txBox="1">
            <a:spLocks noGrp="1"/>
          </p:cNvSpPr>
          <p:nvPr>
            <p:ph type="title"/>
          </p:nvPr>
        </p:nvSpPr>
        <p:spPr>
          <a:xfrm>
            <a:off x="2483767" y="0"/>
            <a:ext cx="4680520" cy="119675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Clr>
                <a:srgbClr val="373E48"/>
              </a:buClr>
              <a:buFont typeface="Calibri"/>
              <a:buNone/>
              <a:defRPr sz="3600" b="0" i="0" u="none" strike="noStrike" cap="none">
                <a:solidFill>
                  <a:srgbClr val="373E4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ítulo e Texto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>
            <a:spLocks noGrp="1"/>
          </p:cNvSpPr>
          <p:nvPr>
            <p:ph type="sldNum" idx="12"/>
          </p:nvPr>
        </p:nvSpPr>
        <p:spPr>
          <a:xfrm>
            <a:off x="7010400" y="6525344"/>
            <a:ext cx="2133599" cy="33265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lang="en-GB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Shape 31"/>
          <p:cNvSpPr txBox="1">
            <a:spLocks noGrp="1"/>
          </p:cNvSpPr>
          <p:nvPr>
            <p:ph type="title"/>
          </p:nvPr>
        </p:nvSpPr>
        <p:spPr>
          <a:xfrm>
            <a:off x="2483767" y="0"/>
            <a:ext cx="4680520" cy="119675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Clr>
                <a:srgbClr val="373E48"/>
              </a:buClr>
              <a:buFont typeface="Calibri"/>
              <a:buNone/>
              <a:defRPr sz="3600" b="0" i="0" u="none" strike="noStrike" cap="none">
                <a:solidFill>
                  <a:srgbClr val="373E4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ítulo e Texto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sldNum" idx="12"/>
          </p:nvPr>
        </p:nvSpPr>
        <p:spPr>
          <a:xfrm>
            <a:off x="7010400" y="6525344"/>
            <a:ext cx="2133599" cy="33265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lang="en-GB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hape 10"/>
          <p:cNvPicPr preferRelativeResize="0"/>
          <p:nvPr/>
        </p:nvPicPr>
        <p:blipFill rotWithShape="1">
          <a:blip r:embed="rId6">
            <a:alphaModFix/>
          </a:blip>
          <a:srcRect l="16573" b="80589"/>
          <a:stretch/>
        </p:blipFill>
        <p:spPr>
          <a:xfrm>
            <a:off x="0" y="0"/>
            <a:ext cx="9144001" cy="11967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Shape 11"/>
          <p:cNvPicPr preferRelativeResize="0"/>
          <p:nvPr/>
        </p:nvPicPr>
        <p:blipFill rotWithShape="1">
          <a:blip r:embed="rId6">
            <a:alphaModFix/>
          </a:blip>
          <a:srcRect l="16573" t="19410"/>
          <a:stretch/>
        </p:blipFill>
        <p:spPr>
          <a:xfrm>
            <a:off x="0" y="1196751"/>
            <a:ext cx="9144001" cy="5661248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Shape 12"/>
          <p:cNvSpPr/>
          <p:nvPr/>
        </p:nvSpPr>
        <p:spPr>
          <a:xfrm>
            <a:off x="0" y="1196751"/>
            <a:ext cx="9144000" cy="5661248"/>
          </a:xfrm>
          <a:prstGeom prst="rect">
            <a:avLst/>
          </a:prstGeom>
          <a:solidFill>
            <a:schemeClr val="lt1">
              <a:alpha val="72941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Shape 13"/>
          <p:cNvSpPr txBox="1">
            <a:spLocks noGrp="1"/>
          </p:cNvSpPr>
          <p:nvPr>
            <p:ph type="title"/>
          </p:nvPr>
        </p:nvSpPr>
        <p:spPr>
          <a:xfrm>
            <a:off x="2483767" y="0"/>
            <a:ext cx="4680520" cy="119675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Clr>
                <a:srgbClr val="373E48"/>
              </a:buClr>
              <a:buFont typeface="Calibri"/>
              <a:buNone/>
              <a:defRPr sz="3600" b="0" i="0" u="none" strike="noStrike" cap="none">
                <a:solidFill>
                  <a:srgbClr val="373E4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body" idx="1"/>
          </p:nvPr>
        </p:nvSpPr>
        <p:spPr>
          <a:xfrm>
            <a:off x="1295128" y="1340767"/>
            <a:ext cx="7597352" cy="51845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65100" algn="l" rtl="0">
              <a:spcBef>
                <a:spcPts val="0"/>
              </a:spcBef>
              <a:buClr>
                <a:srgbClr val="373E48"/>
              </a:buClr>
              <a:buSzPct val="100000"/>
              <a:buFont typeface="Calibri"/>
              <a:buChar char="•"/>
              <a:defRPr sz="2800" b="0" i="0" u="none" strike="noStrike" cap="none">
                <a:solidFill>
                  <a:srgbClr val="373E4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33350" algn="l" rtl="0">
              <a:spcBef>
                <a:spcPts val="0"/>
              </a:spcBef>
              <a:buClr>
                <a:srgbClr val="00A2D3"/>
              </a:buClr>
              <a:buSzPct val="100000"/>
              <a:buFont typeface="Calibri"/>
              <a:buChar char="–"/>
              <a:defRPr sz="2400" b="0" i="0" u="none" strike="noStrike" cap="none">
                <a:solidFill>
                  <a:srgbClr val="00A2D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76200" algn="l" rtl="0">
              <a:spcBef>
                <a:spcPts val="0"/>
              </a:spcBef>
              <a:buClr>
                <a:srgbClr val="373E48"/>
              </a:buClr>
              <a:buSzPct val="100000"/>
              <a:buFont typeface="Calibri"/>
              <a:buChar char="•"/>
              <a:defRPr sz="2400" b="0" i="0" u="none" strike="noStrike" cap="none">
                <a:solidFill>
                  <a:srgbClr val="373E4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01600" algn="l" rtl="0">
              <a:spcBef>
                <a:spcPts val="0"/>
              </a:spcBef>
              <a:buSzPct val="100000"/>
              <a:buFont typeface="Calibri"/>
              <a:buChar char="–"/>
              <a:defRPr sz="20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01600" algn="l" rtl="0">
              <a:spcBef>
                <a:spcPts val="0"/>
              </a:spcBef>
              <a:buSzPct val="100000"/>
              <a:buFont typeface="Calibri"/>
              <a:buChar char="»"/>
              <a:defRPr sz="20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0"/>
              </a:spcBef>
              <a:buSzPct val="100000"/>
              <a:buFont typeface="Arial"/>
              <a:buChar char="•"/>
              <a:defRPr sz="2000" b="0" i="0" u="none" strike="noStrike" cap="none"/>
            </a:lvl6pPr>
            <a:lvl7pPr marL="2971800" marR="0" lvl="6" indent="-101600" algn="l" rtl="0">
              <a:spcBef>
                <a:spcPts val="0"/>
              </a:spcBef>
              <a:buSzPct val="100000"/>
              <a:buFont typeface="Arial"/>
              <a:buChar char="•"/>
              <a:defRPr sz="2000" b="0" i="0" u="none" strike="noStrike" cap="none"/>
            </a:lvl7pPr>
            <a:lvl8pPr marL="3429000" marR="0" lvl="7" indent="-101600" algn="l" rtl="0">
              <a:spcBef>
                <a:spcPts val="0"/>
              </a:spcBef>
              <a:buSzPct val="100000"/>
              <a:buFont typeface="Arial"/>
              <a:buChar char="•"/>
              <a:defRPr sz="2000" b="0" i="0" u="none" strike="noStrike" cap="none"/>
            </a:lvl8pPr>
            <a:lvl9pPr marL="3886200" marR="0" lvl="8" indent="-101600" algn="l" rtl="0">
              <a:spcBef>
                <a:spcPts val="0"/>
              </a:spcBef>
              <a:buSzPct val="100000"/>
              <a:buFont typeface="Arial"/>
              <a:buChar char="•"/>
              <a:defRPr sz="2000" b="0" i="0" u="none" strike="noStrike" cap="none"/>
            </a:lvl9pPr>
          </a:lstStyle>
          <a:p>
            <a:endParaRPr/>
          </a:p>
        </p:txBody>
      </p:sp>
      <p:sp>
        <p:nvSpPr>
          <p:cNvPr id="15" name="Shape 15"/>
          <p:cNvSpPr txBox="1"/>
          <p:nvPr/>
        </p:nvSpPr>
        <p:spPr>
          <a:xfrm>
            <a:off x="0" y="116631"/>
            <a:ext cx="2555775" cy="106182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GB" sz="2100">
                <a:solidFill>
                  <a:srgbClr val="373E48"/>
                </a:solidFill>
                <a:latin typeface="Calibri"/>
                <a:ea typeface="Calibri"/>
                <a:cs typeface="Calibri"/>
                <a:sym typeface="Calibri"/>
              </a:rPr>
              <a:t>ESRG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GB" sz="2100" b="1">
                <a:solidFill>
                  <a:srgbClr val="00A2D3"/>
                </a:solidFill>
                <a:latin typeface="Calibri"/>
                <a:ea typeface="Calibri"/>
                <a:cs typeface="Calibri"/>
                <a:sym typeface="Calibri"/>
              </a:rPr>
              <a:t>Embedded Systems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GB" sz="2100" b="1">
                <a:solidFill>
                  <a:srgbClr val="00A2D3"/>
                </a:solidFill>
                <a:latin typeface="Calibri"/>
                <a:ea typeface="Calibri"/>
                <a:cs typeface="Calibri"/>
                <a:sym typeface="Calibri"/>
              </a:rPr>
              <a:t>Research Group</a:t>
            </a:r>
          </a:p>
        </p:txBody>
      </p:sp>
      <p:pic>
        <p:nvPicPr>
          <p:cNvPr id="16" name="Shape 16"/>
          <p:cNvPicPr preferRelativeResize="0"/>
          <p:nvPr/>
        </p:nvPicPr>
        <p:blipFill rotWithShape="1">
          <a:blip r:embed="rId7">
            <a:alphaModFix/>
          </a:blip>
          <a:srcRect l="3813" r="37961" b="1448"/>
          <a:stretch/>
        </p:blipFill>
        <p:spPr>
          <a:xfrm>
            <a:off x="0" y="1196751"/>
            <a:ext cx="1115616" cy="5661248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Shape 17"/>
          <p:cNvSpPr txBox="1">
            <a:spLocks noGrp="1"/>
          </p:cNvSpPr>
          <p:nvPr>
            <p:ph type="sldNum" idx="12"/>
          </p:nvPr>
        </p:nvSpPr>
        <p:spPr>
          <a:xfrm>
            <a:off x="7010400" y="6525344"/>
            <a:ext cx="2133599" cy="33265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lang="en-GB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8" Type="http://schemas.openxmlformats.org/officeDocument/2006/relationships/hyperlink" Target="http://www.gearbest.com/sensors/pp_%20356161%20.html" TargetMode="External"/><Relationship Id="rId3" Type="http://schemas.openxmlformats.org/officeDocument/2006/relationships/hyperlink" Target="https://cdn.sparkfun.com/datasheets/Dev/RaspberryPi/2020826.pdf" TargetMode="External"/><Relationship Id="rId7" Type="http://schemas.openxmlformats.org/officeDocument/2006/relationships/hyperlink" Target="http://www.gearbest.com/raspberry-pi/pp413677.html" TargetMode="External"/><Relationship Id="rId12" Type="http://schemas.openxmlformats.org/officeDocument/2006/relationships/hyperlink" Target="http://www.gearbest.com/other-accessories/pp_402102.html?wid=21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sparkfun.com/datasheets/Sensors/Accelerometer/ADXL345.pdf" TargetMode="External"/><Relationship Id="rId11" Type="http://schemas.openxmlformats.org/officeDocument/2006/relationships/hyperlink" Target="http://www.gearbest.com/sensors/pp_346873.html" TargetMode="External"/><Relationship Id="rId5" Type="http://schemas.openxmlformats.org/officeDocument/2006/relationships/hyperlink" Target="http://www.st.com/en/motor-drivers/l298.html" TargetMode="External"/><Relationship Id="rId10" Type="http://schemas.openxmlformats.org/officeDocument/2006/relationships/hyperlink" Target="http://www.gearbest.com/development-boards/pp_157852.html" TargetMode="External"/><Relationship Id="rId4" Type="http://schemas.openxmlformats.org/officeDocument/2006/relationships/hyperlink" Target="https://cdn-shop.adafruit.com/datasheets/pi-specs.pdf" TargetMode="External"/><Relationship Id="rId9" Type="http://schemas.openxmlformats.org/officeDocument/2006/relationships/hyperlink" Target="http://www.gearbest.com/development-boards/pp_58067.html" TargetMode="Externa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botnroll.com/pt/pilhas/1278-banco-portatil-de-energia-power-bank-usb-5v-2600mah-cinza.html?search_query=power+bank&amp;results=7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loud.google.com/speech/" TargetMode="External"/><Relationship Id="rId4" Type="http://schemas.openxmlformats.org/officeDocument/2006/relationships/hyperlink" Target="http://www.botnroll.com/pt/leds/923-led-amarelo-3mm.html?search_query=led&amp;results=384" TargetMode="Externa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Question_mark_basic.svg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>
            <a:spLocks noGrp="1"/>
          </p:cNvSpPr>
          <p:nvPr>
            <p:ph type="subTitle" idx="1"/>
          </p:nvPr>
        </p:nvSpPr>
        <p:spPr>
          <a:xfrm>
            <a:off x="1115616" y="2708919"/>
            <a:ext cx="7560900" cy="1080000"/>
          </a:xfrm>
          <a:prstGeom prst="rect">
            <a:avLst/>
          </a:prstGeom>
          <a:solidFill>
            <a:srgbClr val="373E48">
              <a:alpha val="45880"/>
            </a:srgbClr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Clr>
                <a:schemeClr val="lt1"/>
              </a:buClr>
              <a:buSzPct val="25000"/>
              <a:buFont typeface="Calibri"/>
              <a:buNone/>
            </a:pPr>
            <a:r>
              <a:rPr lang="en-GB" sz="3600" b="1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Embedded Systems</a:t>
            </a:r>
          </a:p>
          <a:p>
            <a:pPr marL="0" marR="0" lvl="0" indent="0" algn="r" rtl="0">
              <a:spcBef>
                <a:spcPts val="0"/>
              </a:spcBef>
              <a:buClr>
                <a:schemeClr val="lt1"/>
              </a:buClr>
              <a:buSzPct val="25000"/>
              <a:buFont typeface="Calibri"/>
              <a:buNone/>
            </a:pPr>
            <a:r>
              <a:rPr lang="en-GB" sz="3600" dirty="0"/>
              <a:t>Design </a:t>
            </a:r>
            <a:endParaRPr lang="en-GB" sz="3600" b="1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buClr>
                <a:schemeClr val="lt1"/>
              </a:buClr>
              <a:buSzPct val="25000"/>
              <a:buFont typeface="Calibri"/>
              <a:buNone/>
            </a:pPr>
            <a:endParaRPr sz="3600" b="1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Shape 40"/>
          <p:cNvSpPr txBox="1">
            <a:spLocks noGrp="1"/>
          </p:cNvSpPr>
          <p:nvPr>
            <p:ph type="ctrTitle"/>
          </p:nvPr>
        </p:nvSpPr>
        <p:spPr>
          <a:xfrm>
            <a:off x="1115616" y="1196751"/>
            <a:ext cx="7577700" cy="1470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Clr>
                <a:srgbClr val="373E48"/>
              </a:buClr>
              <a:buSzPct val="25000"/>
              <a:buFont typeface="Calibri"/>
              <a:buNone/>
            </a:pPr>
            <a:r>
              <a:rPr lang="en-GB" sz="4000" b="1"/>
              <a:t>3-Way Controlled Robotic Vehicle</a:t>
            </a:r>
          </a:p>
        </p:txBody>
      </p:sp>
      <p:sp>
        <p:nvSpPr>
          <p:cNvPr id="41" name="Shape 41"/>
          <p:cNvSpPr txBox="1">
            <a:spLocks noGrp="1"/>
          </p:cNvSpPr>
          <p:nvPr>
            <p:ph type="body" idx="2"/>
          </p:nvPr>
        </p:nvSpPr>
        <p:spPr>
          <a:xfrm>
            <a:off x="1115616" y="5301207"/>
            <a:ext cx="7632900" cy="865200"/>
          </a:xfrm>
          <a:prstGeom prst="rect">
            <a:avLst/>
          </a:prstGeom>
          <a:solidFill>
            <a:srgbClr val="FFFFFF">
              <a:alpha val="64709"/>
            </a:srgbClr>
          </a:solidFill>
          <a:ln>
            <a:noFill/>
          </a:ln>
        </p:spPr>
        <p:txBody>
          <a:bodyPr lIns="91425" tIns="45700" rIns="91425" bIns="45700" anchor="ctr" anchorCtr="1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GB" sz="1800" b="1">
                <a:solidFill>
                  <a:schemeClr val="dk1"/>
                </a:solidFill>
              </a:rPr>
              <a:t>Ailton</a:t>
            </a:r>
            <a:r>
              <a:rPr lang="en-GB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b="1">
                <a:solidFill>
                  <a:schemeClr val="dk1"/>
                </a:solidFill>
              </a:rPr>
              <a:t>Lopes</a:t>
            </a:r>
            <a:r>
              <a:rPr lang="en-GB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– </a:t>
            </a:r>
            <a:r>
              <a:rPr lang="en-GB" sz="1800" b="1">
                <a:solidFill>
                  <a:schemeClr val="dk1"/>
                </a:solidFill>
              </a:rPr>
              <a:t>A72852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GB" sz="1800" b="1">
                <a:solidFill>
                  <a:schemeClr val="dk1"/>
                </a:solidFill>
              </a:rPr>
              <a:t>Nuno</a:t>
            </a:r>
            <a:r>
              <a:rPr lang="en-GB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b="1">
                <a:solidFill>
                  <a:schemeClr val="dk1"/>
                </a:solidFill>
              </a:rPr>
              <a:t>Afonso</a:t>
            </a:r>
            <a:r>
              <a:rPr lang="en-GB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– </a:t>
            </a:r>
            <a:r>
              <a:rPr lang="en-GB" sz="1800" b="1">
                <a:solidFill>
                  <a:schemeClr val="dk1"/>
                </a:solidFill>
              </a:rPr>
              <a:t>A65354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exto 1"/>
          <p:cNvSpPr>
            <a:spLocks noGrp="1"/>
          </p:cNvSpPr>
          <p:nvPr>
            <p:ph type="body" idx="1"/>
          </p:nvPr>
        </p:nvSpPr>
        <p:spPr>
          <a:xfrm>
            <a:off x="1025351" y="1312632"/>
            <a:ext cx="7597352" cy="5184575"/>
          </a:xfrm>
        </p:spPr>
        <p:txBody>
          <a:bodyPr/>
          <a:lstStyle/>
          <a:p>
            <a:pPr marL="177800" indent="0">
              <a:buNone/>
            </a:pPr>
            <a:r>
              <a:rPr lang="en-US" b="1" dirty="0">
                <a:solidFill>
                  <a:schemeClr val="tx1"/>
                </a:solidFill>
              </a:rPr>
              <a:t>Key Features:</a:t>
            </a:r>
          </a:p>
          <a:p>
            <a:r>
              <a:rPr lang="pt-PT" dirty="0">
                <a:solidFill>
                  <a:schemeClr val="tx1"/>
                </a:solidFill>
              </a:rPr>
              <a:t>Dual </a:t>
            </a:r>
            <a:r>
              <a:rPr lang="pt-PT" dirty="0" err="1">
                <a:solidFill>
                  <a:schemeClr val="tx1"/>
                </a:solidFill>
              </a:rPr>
              <a:t>Full</a:t>
            </a:r>
            <a:r>
              <a:rPr lang="pt-PT" dirty="0">
                <a:solidFill>
                  <a:schemeClr val="tx1"/>
                </a:solidFill>
              </a:rPr>
              <a:t>-Bridge Driver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pt-PT" dirty="0" err="1">
                <a:solidFill>
                  <a:schemeClr val="tx1"/>
                </a:solidFill>
              </a:rPr>
              <a:t>Operating</a:t>
            </a:r>
            <a:r>
              <a:rPr lang="pt-PT" dirty="0">
                <a:solidFill>
                  <a:schemeClr val="tx1"/>
                </a:solidFill>
              </a:rPr>
              <a:t> </a:t>
            </a:r>
            <a:r>
              <a:rPr lang="pt-PT" dirty="0" err="1">
                <a:solidFill>
                  <a:schemeClr val="tx1"/>
                </a:solidFill>
              </a:rPr>
              <a:t>Suply</a:t>
            </a:r>
            <a:r>
              <a:rPr lang="pt-PT" dirty="0">
                <a:solidFill>
                  <a:schemeClr val="tx1"/>
                </a:solidFill>
              </a:rPr>
              <a:t> </a:t>
            </a:r>
            <a:r>
              <a:rPr lang="pt-PT" dirty="0" err="1">
                <a:solidFill>
                  <a:schemeClr val="tx1"/>
                </a:solidFill>
              </a:rPr>
              <a:t>voltage</a:t>
            </a:r>
            <a:r>
              <a:rPr lang="pt-PT" dirty="0">
                <a:solidFill>
                  <a:schemeClr val="tx1"/>
                </a:solidFill>
              </a:rPr>
              <a:t> </a:t>
            </a:r>
            <a:r>
              <a:rPr lang="pt-PT" dirty="0" err="1">
                <a:solidFill>
                  <a:schemeClr val="tx1"/>
                </a:solidFill>
              </a:rPr>
              <a:t>up</a:t>
            </a:r>
            <a:r>
              <a:rPr lang="pt-PT" dirty="0">
                <a:solidFill>
                  <a:schemeClr val="tx1"/>
                </a:solidFill>
              </a:rPr>
              <a:t> to 46V</a:t>
            </a:r>
          </a:p>
          <a:p>
            <a:r>
              <a:rPr lang="pt-PT" dirty="0" err="1">
                <a:solidFill>
                  <a:schemeClr val="tx1"/>
                </a:solidFill>
              </a:rPr>
              <a:t>Low</a:t>
            </a:r>
            <a:r>
              <a:rPr lang="pt-PT" dirty="0">
                <a:solidFill>
                  <a:schemeClr val="tx1"/>
                </a:solidFill>
              </a:rPr>
              <a:t> </a:t>
            </a:r>
            <a:r>
              <a:rPr lang="pt-PT" dirty="0" err="1">
                <a:solidFill>
                  <a:schemeClr val="tx1"/>
                </a:solidFill>
              </a:rPr>
              <a:t>saturation</a:t>
            </a:r>
            <a:r>
              <a:rPr lang="pt-PT" dirty="0">
                <a:solidFill>
                  <a:schemeClr val="tx1"/>
                </a:solidFill>
              </a:rPr>
              <a:t> </a:t>
            </a:r>
            <a:r>
              <a:rPr lang="pt-PT" dirty="0" err="1">
                <a:solidFill>
                  <a:schemeClr val="tx1"/>
                </a:solidFill>
              </a:rPr>
              <a:t>Voltage</a:t>
            </a:r>
            <a:endParaRPr lang="pt-PT" dirty="0">
              <a:solidFill>
                <a:schemeClr val="tx1"/>
              </a:solidFill>
            </a:endParaRPr>
          </a:p>
          <a:p>
            <a:r>
              <a:rPr lang="pt-PT" dirty="0">
                <a:solidFill>
                  <a:schemeClr val="tx1"/>
                </a:solidFill>
              </a:rPr>
              <a:t>DC </a:t>
            </a:r>
            <a:r>
              <a:rPr lang="pt-PT" dirty="0" err="1">
                <a:solidFill>
                  <a:schemeClr val="tx1"/>
                </a:solidFill>
              </a:rPr>
              <a:t>current</a:t>
            </a:r>
            <a:r>
              <a:rPr lang="pt-PT" dirty="0">
                <a:solidFill>
                  <a:schemeClr val="tx1"/>
                </a:solidFill>
              </a:rPr>
              <a:t> </a:t>
            </a:r>
            <a:r>
              <a:rPr lang="pt-PT" dirty="0" err="1">
                <a:solidFill>
                  <a:schemeClr val="tx1"/>
                </a:solidFill>
              </a:rPr>
              <a:t>up</a:t>
            </a:r>
            <a:r>
              <a:rPr lang="pt-PT" dirty="0">
                <a:solidFill>
                  <a:schemeClr val="tx1"/>
                </a:solidFill>
              </a:rPr>
              <a:t> to 4V</a:t>
            </a:r>
          </a:p>
          <a:p>
            <a:r>
              <a:rPr lang="pt-PT" dirty="0" err="1">
                <a:solidFill>
                  <a:schemeClr val="tx1"/>
                </a:solidFill>
              </a:rPr>
              <a:t>High</a:t>
            </a:r>
            <a:r>
              <a:rPr lang="pt-PT" dirty="0">
                <a:solidFill>
                  <a:schemeClr val="tx1"/>
                </a:solidFill>
              </a:rPr>
              <a:t> noise </a:t>
            </a:r>
            <a:r>
              <a:rPr lang="pt-PT" dirty="0" err="1">
                <a:solidFill>
                  <a:schemeClr val="tx1"/>
                </a:solidFill>
              </a:rPr>
              <a:t>Immunity</a:t>
            </a:r>
            <a:r>
              <a:rPr lang="pt-PT" dirty="0">
                <a:solidFill>
                  <a:schemeClr val="tx1"/>
                </a:solidFill>
              </a:rPr>
              <a:t> ( </a:t>
            </a:r>
            <a:r>
              <a:rPr lang="pt-PT" dirty="0" err="1">
                <a:solidFill>
                  <a:schemeClr val="tx1"/>
                </a:solidFill>
              </a:rPr>
              <a:t>up</a:t>
            </a:r>
            <a:r>
              <a:rPr lang="pt-PT" dirty="0">
                <a:solidFill>
                  <a:schemeClr val="tx1"/>
                </a:solidFill>
              </a:rPr>
              <a:t> to 1.5V)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pt-PT" dirty="0" err="1">
                <a:solidFill>
                  <a:schemeClr val="tx1"/>
                </a:solidFill>
              </a:rPr>
              <a:t>Overtemperature</a:t>
            </a:r>
            <a:r>
              <a:rPr lang="pt-PT" dirty="0">
                <a:solidFill>
                  <a:schemeClr val="tx1"/>
                </a:solidFill>
              </a:rPr>
              <a:t> </a:t>
            </a:r>
            <a:r>
              <a:rPr lang="pt-PT" dirty="0" err="1">
                <a:solidFill>
                  <a:schemeClr val="tx1"/>
                </a:solidFill>
              </a:rPr>
              <a:t>Protection</a:t>
            </a:r>
            <a:r>
              <a:rPr lang="pt-PT" dirty="0">
                <a:solidFill>
                  <a:schemeClr val="tx1"/>
                </a:solidFill>
              </a:rPr>
              <a:t> </a:t>
            </a:r>
            <a:endParaRPr lang="en-US" dirty="0">
              <a:solidFill>
                <a:schemeClr val="tx1"/>
              </a:solidFill>
            </a:endParaRPr>
          </a:p>
          <a:p>
            <a:endParaRPr lang="pt-PT" dirty="0">
              <a:solidFill>
                <a:schemeClr val="tx1"/>
              </a:solidFill>
            </a:endParaRPr>
          </a:p>
          <a:p>
            <a:pPr marL="177800" indent="0">
              <a:buNone/>
            </a:pPr>
            <a:r>
              <a:rPr lang="pt-PT" b="1" dirty="0" err="1">
                <a:solidFill>
                  <a:schemeClr val="tx1"/>
                </a:solidFill>
              </a:rPr>
              <a:t>Purpose</a:t>
            </a:r>
            <a:r>
              <a:rPr lang="pt-PT" b="1" dirty="0">
                <a:solidFill>
                  <a:schemeClr val="tx1"/>
                </a:solidFill>
              </a:rPr>
              <a:t>:</a:t>
            </a:r>
          </a:p>
          <a:p>
            <a:r>
              <a:rPr lang="pt-PT" dirty="0" err="1">
                <a:solidFill>
                  <a:schemeClr val="tx1"/>
                </a:solidFill>
              </a:rPr>
              <a:t>Used</a:t>
            </a:r>
            <a:r>
              <a:rPr lang="pt-PT" dirty="0">
                <a:solidFill>
                  <a:schemeClr val="tx1"/>
                </a:solidFill>
              </a:rPr>
              <a:t> in </a:t>
            </a:r>
            <a:r>
              <a:rPr lang="pt-PT" dirty="0" err="1">
                <a:solidFill>
                  <a:schemeClr val="tx1"/>
                </a:solidFill>
              </a:rPr>
              <a:t>the</a:t>
            </a:r>
            <a:r>
              <a:rPr lang="pt-PT" dirty="0">
                <a:solidFill>
                  <a:schemeClr val="tx1"/>
                </a:solidFill>
              </a:rPr>
              <a:t> robot </a:t>
            </a:r>
            <a:r>
              <a:rPr lang="pt-PT" dirty="0" err="1">
                <a:solidFill>
                  <a:schemeClr val="tx1"/>
                </a:solidFill>
              </a:rPr>
              <a:t>system</a:t>
            </a:r>
            <a:r>
              <a:rPr lang="pt-PT" dirty="0">
                <a:solidFill>
                  <a:schemeClr val="tx1"/>
                </a:solidFill>
              </a:rPr>
              <a:t> to </a:t>
            </a:r>
            <a:r>
              <a:rPr lang="pt-PT" dirty="0" err="1">
                <a:solidFill>
                  <a:schemeClr val="tx1"/>
                </a:solidFill>
              </a:rPr>
              <a:t>control</a:t>
            </a:r>
            <a:r>
              <a:rPr lang="pt-PT" dirty="0">
                <a:solidFill>
                  <a:schemeClr val="tx1"/>
                </a:solidFill>
              </a:rPr>
              <a:t> </a:t>
            </a:r>
            <a:r>
              <a:rPr lang="pt-PT" dirty="0" err="1">
                <a:solidFill>
                  <a:schemeClr val="tx1"/>
                </a:solidFill>
              </a:rPr>
              <a:t>the</a:t>
            </a:r>
            <a:r>
              <a:rPr lang="pt-PT" dirty="0">
                <a:solidFill>
                  <a:schemeClr val="tx1"/>
                </a:solidFill>
              </a:rPr>
              <a:t> Robot </a:t>
            </a:r>
            <a:r>
              <a:rPr lang="pt-PT" dirty="0" err="1">
                <a:solidFill>
                  <a:schemeClr val="tx1"/>
                </a:solidFill>
              </a:rPr>
              <a:t>motors</a:t>
            </a:r>
            <a:r>
              <a:rPr lang="pt-PT" dirty="0">
                <a:solidFill>
                  <a:schemeClr val="tx1"/>
                </a:solidFill>
              </a:rPr>
              <a:t> 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Motor Driver (L298)</a:t>
            </a:r>
            <a:endParaRPr lang="en-US" dirty="0"/>
          </a:p>
        </p:txBody>
      </p:sp>
      <p:pic>
        <p:nvPicPr>
          <p:cNvPr id="4" name="image29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499275" y="1196752"/>
            <a:ext cx="2644726" cy="2671863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100171537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1" dirty="0" err="1">
                <a:solidFill>
                  <a:schemeClr val="tx1"/>
                </a:solidFill>
              </a:rPr>
              <a:t>Error_Handling</a:t>
            </a:r>
            <a:r>
              <a:rPr lang="pt-PT" b="1" dirty="0">
                <a:solidFill>
                  <a:schemeClr val="tx1"/>
                </a:solidFill>
              </a:rPr>
              <a:t> </a:t>
            </a:r>
            <a:r>
              <a:rPr lang="pt-PT" b="1" dirty="0" err="1">
                <a:solidFill>
                  <a:schemeClr val="tx1"/>
                </a:solidFill>
              </a:rPr>
              <a:t>Thread</a:t>
            </a:r>
            <a:r>
              <a:rPr lang="pt-PT" b="1" dirty="0">
                <a:solidFill>
                  <a:schemeClr val="tx1"/>
                </a:solidFill>
              </a:rPr>
              <a:t> </a:t>
            </a:r>
            <a:r>
              <a:rPr lang="pt-PT" b="1" dirty="0" err="1">
                <a:solidFill>
                  <a:schemeClr val="tx1"/>
                </a:solidFill>
              </a:rPr>
              <a:t>Function</a:t>
            </a:r>
            <a:endParaRPr lang="en-US" b="1" dirty="0">
              <a:solidFill>
                <a:schemeClr val="tx1"/>
              </a:solidFill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1677" y="1196752"/>
            <a:ext cx="7460150" cy="5661248"/>
          </a:xfrm>
          <a:prstGeom prst="rect">
            <a:avLst/>
          </a:prstGeom>
        </p:spPr>
      </p:pic>
      <p:cxnSp>
        <p:nvCxnSpPr>
          <p:cNvPr id="5" name="Conexão reta unidirecional 4"/>
          <p:cNvCxnSpPr/>
          <p:nvPr/>
        </p:nvCxnSpPr>
        <p:spPr>
          <a:xfrm>
            <a:off x="7737231" y="4825218"/>
            <a:ext cx="0" cy="53457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CaixaDeTexto 1"/>
          <p:cNvSpPr txBox="1"/>
          <p:nvPr/>
        </p:nvSpPr>
        <p:spPr>
          <a:xfrm>
            <a:off x="2216348" y="3588589"/>
            <a:ext cx="53483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100" dirty="0" err="1"/>
              <a:t>Yes</a:t>
            </a:r>
            <a:endParaRPr lang="en-US" sz="1100" dirty="0"/>
          </a:p>
        </p:txBody>
      </p:sp>
      <p:sp>
        <p:nvSpPr>
          <p:cNvPr id="6" name="CaixaDeTexto 5"/>
          <p:cNvSpPr txBox="1"/>
          <p:nvPr/>
        </p:nvSpPr>
        <p:spPr>
          <a:xfrm>
            <a:off x="7469812" y="3588589"/>
            <a:ext cx="53483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100" dirty="0" err="1"/>
              <a:t>Yes</a:t>
            </a:r>
            <a:endParaRPr lang="en-US" sz="1100" dirty="0"/>
          </a:p>
        </p:txBody>
      </p:sp>
      <p:sp>
        <p:nvSpPr>
          <p:cNvPr id="7" name="CaixaDeTexto 6"/>
          <p:cNvSpPr txBox="1"/>
          <p:nvPr/>
        </p:nvSpPr>
        <p:spPr>
          <a:xfrm>
            <a:off x="3265896" y="4206816"/>
            <a:ext cx="53483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100" dirty="0"/>
              <a:t>No</a:t>
            </a:r>
            <a:endParaRPr lang="en-US" sz="1100" dirty="0"/>
          </a:p>
        </p:txBody>
      </p:sp>
      <p:sp>
        <p:nvSpPr>
          <p:cNvPr id="9" name="CaixaDeTexto 8"/>
          <p:cNvSpPr txBox="1"/>
          <p:nvPr/>
        </p:nvSpPr>
        <p:spPr>
          <a:xfrm>
            <a:off x="6144244" y="4241265"/>
            <a:ext cx="53483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100" dirty="0"/>
              <a:t>No</a:t>
            </a:r>
            <a:endParaRPr lang="en-US" sz="1100" dirty="0"/>
          </a:p>
        </p:txBody>
      </p:sp>
      <p:sp>
        <p:nvSpPr>
          <p:cNvPr id="10" name="CaixaDeTexto 9"/>
          <p:cNvSpPr txBox="1"/>
          <p:nvPr/>
        </p:nvSpPr>
        <p:spPr>
          <a:xfrm>
            <a:off x="2483767" y="5503653"/>
            <a:ext cx="155465" cy="18670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sz="1100" dirty="0"/>
          </a:p>
        </p:txBody>
      </p:sp>
      <p:sp>
        <p:nvSpPr>
          <p:cNvPr id="11" name="CaixaDeTexto 10"/>
          <p:cNvSpPr txBox="1"/>
          <p:nvPr/>
        </p:nvSpPr>
        <p:spPr>
          <a:xfrm>
            <a:off x="8187146" y="5518796"/>
            <a:ext cx="137704" cy="17155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sz="1100" dirty="0"/>
          </a:p>
        </p:txBody>
      </p:sp>
      <p:sp>
        <p:nvSpPr>
          <p:cNvPr id="12" name="CaixaDeTexto 11"/>
          <p:cNvSpPr txBox="1"/>
          <p:nvPr/>
        </p:nvSpPr>
        <p:spPr>
          <a:xfrm>
            <a:off x="4226333" y="6142263"/>
            <a:ext cx="1195387" cy="55399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pt-PT" sz="1000" dirty="0" err="1"/>
              <a:t>Wait</a:t>
            </a:r>
            <a:r>
              <a:rPr lang="pt-PT" sz="1000" dirty="0"/>
              <a:t> for a </a:t>
            </a:r>
            <a:r>
              <a:rPr lang="pt-PT" sz="1000" dirty="0" err="1"/>
              <a:t>new</a:t>
            </a:r>
            <a:r>
              <a:rPr lang="pt-PT" sz="1000" dirty="0"/>
              <a:t> </a:t>
            </a:r>
            <a:r>
              <a:rPr lang="pt-PT" sz="1000" dirty="0" err="1"/>
              <a:t>message</a:t>
            </a:r>
            <a:r>
              <a:rPr lang="pt-PT" sz="1000" dirty="0"/>
              <a:t> </a:t>
            </a:r>
            <a:r>
              <a:rPr lang="pt-PT" sz="1000" dirty="0" err="1"/>
              <a:t>on</a:t>
            </a:r>
            <a:r>
              <a:rPr lang="pt-PT" sz="1000" dirty="0"/>
              <a:t> </a:t>
            </a:r>
            <a:r>
              <a:rPr lang="pt-PT" sz="1000" dirty="0" err="1"/>
              <a:t>the</a:t>
            </a:r>
            <a:r>
              <a:rPr lang="pt-PT" sz="1000" dirty="0"/>
              <a:t> </a:t>
            </a:r>
            <a:r>
              <a:rPr lang="pt-PT" sz="1000" dirty="0" err="1"/>
              <a:t>queue</a:t>
            </a:r>
            <a:endParaRPr lang="pt-PT" sz="1000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4227766" y="2393504"/>
            <a:ext cx="1133861" cy="41549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pt-PT" sz="1000" dirty="0" err="1"/>
              <a:t>Read</a:t>
            </a:r>
            <a:r>
              <a:rPr lang="pt-PT" sz="1000" dirty="0"/>
              <a:t> </a:t>
            </a:r>
            <a:r>
              <a:rPr lang="pt-PT" sz="1000" dirty="0" err="1"/>
              <a:t>the</a:t>
            </a:r>
            <a:r>
              <a:rPr lang="pt-PT" sz="1000" dirty="0"/>
              <a:t> </a:t>
            </a:r>
            <a:r>
              <a:rPr lang="pt-PT" sz="1000" dirty="0" err="1"/>
              <a:t>queue</a:t>
            </a:r>
            <a:r>
              <a:rPr lang="pt-PT" sz="1000" dirty="0"/>
              <a:t> </a:t>
            </a:r>
          </a:p>
          <a:p>
            <a:endParaRPr lang="en-US" sz="1100" dirty="0"/>
          </a:p>
        </p:txBody>
      </p:sp>
      <p:sp>
        <p:nvSpPr>
          <p:cNvPr id="14" name="CaixaDeTexto 13"/>
          <p:cNvSpPr txBox="1"/>
          <p:nvPr/>
        </p:nvSpPr>
        <p:spPr>
          <a:xfrm>
            <a:off x="4249971" y="4883638"/>
            <a:ext cx="1227117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pt-PT" sz="1200" dirty="0"/>
          </a:p>
        </p:txBody>
      </p:sp>
      <p:sp>
        <p:nvSpPr>
          <p:cNvPr id="15" name="CaixaDeTexto 14"/>
          <p:cNvSpPr txBox="1"/>
          <p:nvPr/>
        </p:nvSpPr>
        <p:spPr>
          <a:xfrm>
            <a:off x="4287858" y="4949655"/>
            <a:ext cx="1189230" cy="55399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pt-PT" sz="1000" dirty="0" err="1"/>
              <a:t>Send</a:t>
            </a:r>
            <a:r>
              <a:rPr lang="pt-PT" sz="1000" dirty="0"/>
              <a:t> a </a:t>
            </a:r>
            <a:r>
              <a:rPr lang="pt-PT" sz="1000" dirty="0" err="1"/>
              <a:t>signal</a:t>
            </a:r>
            <a:r>
              <a:rPr lang="pt-PT" sz="1000" dirty="0"/>
              <a:t> to </a:t>
            </a:r>
            <a:r>
              <a:rPr lang="pt-PT" sz="1000" dirty="0" err="1"/>
              <a:t>Shutdown</a:t>
            </a:r>
            <a:r>
              <a:rPr lang="pt-PT" sz="1000" dirty="0"/>
              <a:t> </a:t>
            </a:r>
            <a:r>
              <a:rPr lang="pt-PT" sz="1000" dirty="0" err="1"/>
              <a:t>Thread</a:t>
            </a:r>
            <a:endParaRPr lang="pt-PT" sz="1000" dirty="0"/>
          </a:p>
          <a:p>
            <a:endParaRPr lang="pt-PT" sz="1000" dirty="0"/>
          </a:p>
        </p:txBody>
      </p:sp>
    </p:spTree>
    <p:extLst>
      <p:ext uri="{BB962C8B-B14F-4D97-AF65-F5344CB8AC3E}">
        <p14:creationId xmlns:p14="http://schemas.microsoft.com/office/powerpoint/2010/main" val="406739402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1" dirty="0" err="1">
                <a:solidFill>
                  <a:schemeClr val="tx1"/>
                </a:solidFill>
              </a:rPr>
              <a:t>Error_Handling</a:t>
            </a:r>
            <a:r>
              <a:rPr lang="pt-PT" b="1" dirty="0">
                <a:solidFill>
                  <a:schemeClr val="tx1"/>
                </a:solidFill>
              </a:rPr>
              <a:t> </a:t>
            </a:r>
            <a:r>
              <a:rPr lang="pt-PT" b="1" dirty="0" err="1">
                <a:solidFill>
                  <a:schemeClr val="tx1"/>
                </a:solidFill>
              </a:rPr>
              <a:t>Thread</a:t>
            </a:r>
            <a:r>
              <a:rPr lang="pt-PT" b="1" dirty="0">
                <a:solidFill>
                  <a:schemeClr val="tx1"/>
                </a:solidFill>
              </a:rPr>
              <a:t> </a:t>
            </a:r>
            <a:r>
              <a:rPr lang="pt-PT" b="1" dirty="0" err="1">
                <a:solidFill>
                  <a:schemeClr val="tx1"/>
                </a:solidFill>
              </a:rPr>
              <a:t>Function</a:t>
            </a:r>
            <a:endParaRPr lang="en-US" b="1" dirty="0">
              <a:solidFill>
                <a:schemeClr val="tx1"/>
              </a:solidFill>
            </a:endParaRPr>
          </a:p>
        </p:txBody>
      </p:sp>
      <p:graphicFrame>
        <p:nvGraphicFramePr>
          <p:cNvPr id="4" name="Tabe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6779193"/>
              </p:ext>
            </p:extLst>
          </p:nvPr>
        </p:nvGraphicFramePr>
        <p:xfrm>
          <a:off x="1308295" y="1504496"/>
          <a:ext cx="7512147" cy="3503602"/>
        </p:xfrm>
        <a:graphic>
          <a:graphicData uri="http://schemas.openxmlformats.org/drawingml/2006/table">
            <a:tbl>
              <a:tblPr firstRow="1" bandRow="1">
                <a:tableStyleId>{4C366C51-EF0F-4033-AD45-72283E4BE4B5}</a:tableStyleId>
              </a:tblPr>
              <a:tblGrid>
                <a:gridCol w="2984355">
                  <a:extLst>
                    <a:ext uri="{9D8B030D-6E8A-4147-A177-3AD203B41FA5}">
                      <a16:colId xmlns:a16="http://schemas.microsoft.com/office/drawing/2014/main" val="1300644341"/>
                    </a:ext>
                  </a:extLst>
                </a:gridCol>
                <a:gridCol w="2404395">
                  <a:extLst>
                    <a:ext uri="{9D8B030D-6E8A-4147-A177-3AD203B41FA5}">
                      <a16:colId xmlns:a16="http://schemas.microsoft.com/office/drawing/2014/main" val="882800987"/>
                    </a:ext>
                  </a:extLst>
                </a:gridCol>
                <a:gridCol w="2123397">
                  <a:extLst>
                    <a:ext uri="{9D8B030D-6E8A-4147-A177-3AD203B41FA5}">
                      <a16:colId xmlns:a16="http://schemas.microsoft.com/office/drawing/2014/main" val="3170488662"/>
                    </a:ext>
                  </a:extLst>
                </a:gridCol>
              </a:tblGrid>
              <a:tr h="538804">
                <a:tc>
                  <a:txBody>
                    <a:bodyPr/>
                    <a:lstStyle/>
                    <a:p>
                      <a:pPr algn="ctr"/>
                      <a:r>
                        <a:rPr lang="pt-PT" sz="1800" b="1" dirty="0"/>
                        <a:t>Input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800" b="1" dirty="0" err="1"/>
                        <a:t>Expected</a:t>
                      </a:r>
                      <a:r>
                        <a:rPr lang="pt-PT" sz="1800" b="1" baseline="0" dirty="0"/>
                        <a:t> </a:t>
                      </a:r>
                      <a:r>
                        <a:rPr lang="pt-PT" sz="1800" b="1" dirty="0"/>
                        <a:t>Output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800" b="1" dirty="0"/>
                        <a:t>Output</a:t>
                      </a:r>
                      <a:endParaRPr lang="en-US" sz="18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4567714"/>
                  </a:ext>
                </a:extLst>
              </a:tr>
              <a:tr h="720166">
                <a:tc>
                  <a:txBody>
                    <a:bodyPr/>
                    <a:lstStyle/>
                    <a:p>
                      <a:pPr algn="ctr"/>
                      <a:r>
                        <a:rPr lang="pt-PT" sz="1800" dirty="0">
                          <a:solidFill>
                            <a:schemeClr val="tx1"/>
                          </a:solidFill>
                        </a:rPr>
                        <a:t>“</a:t>
                      </a:r>
                      <a:r>
                        <a:rPr lang="pt-PT" sz="1800" dirty="0" err="1">
                          <a:solidFill>
                            <a:schemeClr val="tx1"/>
                          </a:solidFill>
                        </a:rPr>
                        <a:t>Controller</a:t>
                      </a:r>
                      <a:r>
                        <a:rPr lang="pt-PT" sz="1800" dirty="0">
                          <a:solidFill>
                            <a:schemeClr val="tx1"/>
                          </a:solidFill>
                        </a:rPr>
                        <a:t>” </a:t>
                      </a:r>
                      <a:r>
                        <a:rPr lang="pt-PT" sz="1800" dirty="0" err="1">
                          <a:solidFill>
                            <a:schemeClr val="tx1"/>
                          </a:solidFill>
                        </a:rPr>
                        <a:t>on</a:t>
                      </a:r>
                      <a:r>
                        <a:rPr lang="pt-PT" sz="18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pt-PT" sz="1800" dirty="0" err="1">
                          <a:solidFill>
                            <a:schemeClr val="tx1"/>
                          </a:solidFill>
                        </a:rPr>
                        <a:t>the</a:t>
                      </a:r>
                      <a:r>
                        <a:rPr lang="pt-PT" sz="18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pt-PT" sz="1800" dirty="0" err="1">
                          <a:solidFill>
                            <a:schemeClr val="tx1"/>
                          </a:solidFill>
                        </a:rPr>
                        <a:t>queue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800" dirty="0">
                          <a:solidFill>
                            <a:schemeClr val="tx1"/>
                          </a:solidFill>
                        </a:rPr>
                        <a:t>Delete </a:t>
                      </a:r>
                      <a:r>
                        <a:rPr lang="pt-PT" sz="1800" dirty="0" err="1">
                          <a:solidFill>
                            <a:schemeClr val="tx1"/>
                          </a:solidFill>
                        </a:rPr>
                        <a:t>Receive</a:t>
                      </a:r>
                      <a:r>
                        <a:rPr lang="pt-PT" sz="18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pt-PT" sz="1800" dirty="0" err="1">
                          <a:solidFill>
                            <a:schemeClr val="tx1"/>
                          </a:solidFill>
                        </a:rPr>
                        <a:t>controller</a:t>
                      </a:r>
                      <a:r>
                        <a:rPr lang="pt-PT" sz="18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pt-PT" sz="1800" dirty="0" err="1">
                          <a:solidFill>
                            <a:schemeClr val="tx1"/>
                          </a:solidFill>
                        </a:rPr>
                        <a:t>thread</a:t>
                      </a:r>
                      <a:r>
                        <a:rPr lang="pt-PT" sz="1800" dirty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7606147"/>
                  </a:ext>
                </a:extLst>
              </a:tr>
              <a:tr h="1028809">
                <a:tc>
                  <a:txBody>
                    <a:bodyPr/>
                    <a:lstStyle/>
                    <a:p>
                      <a:pPr algn="ctr"/>
                      <a:r>
                        <a:rPr lang="pt-PT" sz="1800" dirty="0">
                          <a:solidFill>
                            <a:schemeClr val="tx1"/>
                          </a:solidFill>
                        </a:rPr>
                        <a:t>“Desktop” </a:t>
                      </a:r>
                      <a:r>
                        <a:rPr lang="pt-PT" sz="1800" dirty="0" err="1">
                          <a:solidFill>
                            <a:schemeClr val="tx1"/>
                          </a:solidFill>
                        </a:rPr>
                        <a:t>on</a:t>
                      </a:r>
                      <a:r>
                        <a:rPr lang="pt-PT" sz="18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pt-PT" sz="1800" dirty="0" err="1">
                          <a:solidFill>
                            <a:schemeClr val="tx1"/>
                          </a:solidFill>
                        </a:rPr>
                        <a:t>the</a:t>
                      </a:r>
                      <a:r>
                        <a:rPr lang="pt-PT" sz="18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pt-PT" sz="1800" dirty="0" err="1">
                          <a:solidFill>
                            <a:schemeClr val="tx1"/>
                          </a:solidFill>
                        </a:rPr>
                        <a:t>queue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800" dirty="0">
                          <a:solidFill>
                            <a:schemeClr val="tx1"/>
                          </a:solidFill>
                        </a:rPr>
                        <a:t>Delete </a:t>
                      </a:r>
                      <a:r>
                        <a:rPr lang="pt-PT" sz="1800" dirty="0" err="1">
                          <a:solidFill>
                            <a:schemeClr val="tx1"/>
                          </a:solidFill>
                        </a:rPr>
                        <a:t>Receive</a:t>
                      </a:r>
                      <a:r>
                        <a:rPr lang="pt-PT" sz="1800" baseline="0" dirty="0">
                          <a:solidFill>
                            <a:schemeClr val="tx1"/>
                          </a:solidFill>
                        </a:rPr>
                        <a:t> and </a:t>
                      </a:r>
                      <a:r>
                        <a:rPr lang="pt-PT" sz="1800" baseline="0" dirty="0" err="1">
                          <a:solidFill>
                            <a:schemeClr val="tx1"/>
                          </a:solidFill>
                        </a:rPr>
                        <a:t>send</a:t>
                      </a:r>
                      <a:r>
                        <a:rPr lang="pt-PT" sz="1800" baseline="0" dirty="0">
                          <a:solidFill>
                            <a:schemeClr val="tx1"/>
                          </a:solidFill>
                        </a:rPr>
                        <a:t> Desktop </a:t>
                      </a:r>
                      <a:r>
                        <a:rPr lang="pt-PT" sz="1800" baseline="0" dirty="0" err="1">
                          <a:solidFill>
                            <a:schemeClr val="tx1"/>
                          </a:solidFill>
                        </a:rPr>
                        <a:t>Thread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2986085"/>
                  </a:ext>
                </a:extLst>
              </a:tr>
              <a:tr h="121582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800" dirty="0">
                          <a:solidFill>
                            <a:schemeClr val="tx1"/>
                          </a:solidFill>
                        </a:rPr>
                        <a:t>“</a:t>
                      </a:r>
                      <a:r>
                        <a:rPr lang="pt-PT" sz="1800" dirty="0" err="1">
                          <a:solidFill>
                            <a:schemeClr val="tx1"/>
                          </a:solidFill>
                        </a:rPr>
                        <a:t>Controller</a:t>
                      </a:r>
                      <a:r>
                        <a:rPr lang="pt-PT" sz="1800" dirty="0">
                          <a:solidFill>
                            <a:schemeClr val="tx1"/>
                          </a:solidFill>
                        </a:rPr>
                        <a:t>” </a:t>
                      </a:r>
                      <a:r>
                        <a:rPr lang="pt-PT" sz="1800" dirty="0" err="1">
                          <a:solidFill>
                            <a:schemeClr val="tx1"/>
                          </a:solidFill>
                        </a:rPr>
                        <a:t>on</a:t>
                      </a:r>
                      <a:r>
                        <a:rPr lang="pt-PT" sz="18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pt-PT" sz="1800" dirty="0" err="1">
                          <a:solidFill>
                            <a:schemeClr val="tx1"/>
                          </a:solidFill>
                        </a:rPr>
                        <a:t>the</a:t>
                      </a:r>
                      <a:r>
                        <a:rPr lang="pt-PT" sz="18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pt-PT" sz="1800" dirty="0" err="1">
                          <a:solidFill>
                            <a:schemeClr val="tx1"/>
                          </a:solidFill>
                        </a:rPr>
                        <a:t>queue</a:t>
                      </a:r>
                      <a:r>
                        <a:rPr lang="pt-PT" sz="18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pt-PT" sz="1800" dirty="0" err="1">
                          <a:solidFill>
                            <a:schemeClr val="tx1"/>
                          </a:solidFill>
                        </a:rPr>
                        <a:t>after</a:t>
                      </a:r>
                      <a:r>
                        <a:rPr lang="pt-PT" sz="18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pt-PT" sz="1800" dirty="0" err="1">
                          <a:solidFill>
                            <a:schemeClr val="tx1"/>
                          </a:solidFill>
                        </a:rPr>
                        <a:t>receiving</a:t>
                      </a:r>
                      <a:r>
                        <a:rPr lang="pt-PT" sz="180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pt-PT" sz="1800" baseline="0" dirty="0" err="1">
                          <a:solidFill>
                            <a:schemeClr val="tx1"/>
                          </a:solidFill>
                        </a:rPr>
                        <a:t>previously</a:t>
                      </a:r>
                      <a:r>
                        <a:rPr lang="pt-PT" sz="1800" baseline="0" dirty="0">
                          <a:solidFill>
                            <a:schemeClr val="tx1"/>
                          </a:solidFill>
                        </a:rPr>
                        <a:t> na “Desktop” </a:t>
                      </a:r>
                      <a:r>
                        <a:rPr lang="pt-PT" sz="1800" baseline="0" dirty="0" err="1">
                          <a:solidFill>
                            <a:schemeClr val="tx1"/>
                          </a:solidFill>
                        </a:rPr>
                        <a:t>or</a:t>
                      </a:r>
                      <a:r>
                        <a:rPr lang="pt-PT" sz="1800" baseline="0" dirty="0">
                          <a:solidFill>
                            <a:schemeClr val="tx1"/>
                          </a:solidFill>
                        </a:rPr>
                        <a:t> vice-versa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PT" sz="180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pt-PT" sz="1800" dirty="0" err="1">
                          <a:solidFill>
                            <a:schemeClr val="tx1"/>
                          </a:solidFill>
                        </a:rPr>
                        <a:t>Shutdown</a:t>
                      </a:r>
                      <a:r>
                        <a:rPr lang="pt-PT" sz="180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pt-PT" sz="1800" baseline="0" dirty="0" err="1">
                          <a:solidFill>
                            <a:schemeClr val="tx1"/>
                          </a:solidFill>
                        </a:rPr>
                        <a:t>The</a:t>
                      </a:r>
                      <a:r>
                        <a:rPr lang="pt-PT" sz="1800" baseline="0" dirty="0">
                          <a:solidFill>
                            <a:schemeClr val="tx1"/>
                          </a:solidFill>
                        </a:rPr>
                        <a:t> Robot </a:t>
                      </a:r>
                      <a:r>
                        <a:rPr lang="pt-PT" sz="1800" baseline="0" dirty="0" err="1">
                          <a:solidFill>
                            <a:schemeClr val="tx1"/>
                          </a:solidFill>
                        </a:rPr>
                        <a:t>System</a:t>
                      </a:r>
                      <a:r>
                        <a:rPr lang="pt-PT" sz="180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99023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9938455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b="1" dirty="0" err="1">
                <a:solidFill>
                  <a:schemeClr val="tx1"/>
                </a:solidFill>
              </a:rPr>
              <a:t>Shutdown</a:t>
            </a:r>
            <a:r>
              <a:rPr lang="pt-PT" b="1" dirty="0">
                <a:solidFill>
                  <a:schemeClr val="tx1"/>
                </a:solidFill>
              </a:rPr>
              <a:t> </a:t>
            </a:r>
            <a:r>
              <a:rPr lang="pt-PT" b="1" dirty="0" err="1">
                <a:solidFill>
                  <a:schemeClr val="tx1"/>
                </a:solidFill>
              </a:rPr>
              <a:t>Thread</a:t>
            </a:r>
            <a:r>
              <a:rPr lang="pt-PT" b="1" dirty="0">
                <a:solidFill>
                  <a:schemeClr val="tx1"/>
                </a:solidFill>
              </a:rPr>
              <a:t> </a:t>
            </a:r>
            <a:r>
              <a:rPr lang="pt-PT" b="1" dirty="0" err="1">
                <a:solidFill>
                  <a:schemeClr val="tx1"/>
                </a:solidFill>
              </a:rPr>
              <a:t>Function</a:t>
            </a:r>
            <a:endParaRPr lang="pt-PT" b="1" dirty="0">
              <a:solidFill>
                <a:schemeClr val="tx1"/>
              </a:solidFill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3767" y="1043347"/>
            <a:ext cx="5371248" cy="581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31002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exto 1"/>
          <p:cNvSpPr>
            <a:spLocks noGrp="1"/>
          </p:cNvSpPr>
          <p:nvPr>
            <p:ph type="body" idx="1"/>
          </p:nvPr>
        </p:nvSpPr>
        <p:spPr>
          <a:xfrm>
            <a:off x="881060" y="1134047"/>
            <a:ext cx="8383710" cy="5184575"/>
          </a:xfrm>
        </p:spPr>
        <p:txBody>
          <a:bodyPr/>
          <a:lstStyle/>
          <a:p>
            <a:r>
              <a:rPr lang="pt-PT" b="1" dirty="0" err="1">
                <a:solidFill>
                  <a:schemeClr val="tx1"/>
                </a:solidFill>
              </a:rPr>
              <a:t>ISRs</a:t>
            </a:r>
            <a:r>
              <a:rPr lang="pt-PT" b="1" dirty="0">
                <a:solidFill>
                  <a:schemeClr val="tx1"/>
                </a:solidFill>
              </a:rPr>
              <a:t>: </a:t>
            </a:r>
          </a:p>
          <a:p>
            <a:pPr marL="177800" indent="0">
              <a:buNone/>
            </a:pPr>
            <a:r>
              <a:rPr lang="pt-PT" dirty="0">
                <a:solidFill>
                  <a:schemeClr val="tx1"/>
                </a:solidFill>
              </a:rPr>
              <a:t>           </a:t>
            </a:r>
            <a:r>
              <a:rPr lang="pt-PT" b="1" dirty="0" err="1">
                <a:solidFill>
                  <a:schemeClr val="tx1"/>
                </a:solidFill>
              </a:rPr>
              <a:t>IRSensor_ISR</a:t>
            </a:r>
            <a:r>
              <a:rPr lang="pt-PT" b="1" dirty="0">
                <a:solidFill>
                  <a:schemeClr val="tx1"/>
                </a:solidFill>
              </a:rPr>
              <a:t>                      </a:t>
            </a:r>
            <a:r>
              <a:rPr lang="pt-PT" b="1" dirty="0" err="1">
                <a:solidFill>
                  <a:schemeClr val="tx1"/>
                </a:solidFill>
              </a:rPr>
              <a:t>UltrasonicSensor_ISR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b="1" dirty="0">
                <a:solidFill>
                  <a:schemeClr val="tx1"/>
                </a:solidFill>
              </a:rPr>
              <a:t>Robot </a:t>
            </a:r>
            <a:r>
              <a:rPr lang="pt-PT" b="1" dirty="0" err="1">
                <a:solidFill>
                  <a:schemeClr val="tx1"/>
                </a:solidFill>
              </a:rPr>
              <a:t>System</a:t>
            </a:r>
            <a:r>
              <a:rPr lang="pt-PT" b="1" dirty="0">
                <a:solidFill>
                  <a:schemeClr val="tx1"/>
                </a:solidFill>
              </a:rPr>
              <a:t> </a:t>
            </a:r>
            <a:r>
              <a:rPr lang="pt-PT" b="1" dirty="0" err="1">
                <a:solidFill>
                  <a:schemeClr val="tx1"/>
                </a:solidFill>
              </a:rPr>
              <a:t>Flowcharts</a:t>
            </a:r>
            <a:endParaRPr lang="pt-PT" b="1" dirty="0">
              <a:solidFill>
                <a:schemeClr val="tx1"/>
              </a:solidFill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2063" y="2257054"/>
            <a:ext cx="2395099" cy="4573866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4641" y="2087592"/>
            <a:ext cx="3571335" cy="4708400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7515225" y="4544549"/>
            <a:ext cx="1352550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PT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pt-PT" sz="1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Write</a:t>
            </a:r>
            <a:r>
              <a:rPr lang="pt-PT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pt-PT" sz="1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on</a:t>
            </a:r>
            <a:r>
              <a:rPr lang="pt-PT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a </a:t>
            </a:r>
            <a:r>
              <a:rPr lang="pt-PT" sz="1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queue</a:t>
            </a:r>
            <a:r>
              <a:rPr lang="pt-PT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to </a:t>
            </a:r>
            <a:r>
              <a:rPr lang="pt-PT" sz="1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Send</a:t>
            </a:r>
            <a:r>
              <a:rPr lang="pt-PT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pt-PT" sz="1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Alarm</a:t>
            </a:r>
            <a:r>
              <a:rPr lang="pt-PT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pt-PT" sz="1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Thread</a:t>
            </a:r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68508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exto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7800" indent="0" algn="ctr">
              <a:buNone/>
            </a:pPr>
            <a:endParaRPr lang="pt-PT" sz="6600" dirty="0"/>
          </a:p>
          <a:p>
            <a:pPr marL="177800" indent="0" algn="ctr">
              <a:buNone/>
            </a:pPr>
            <a:r>
              <a:rPr lang="pt-PT" sz="6600" dirty="0">
                <a:solidFill>
                  <a:schemeClr val="tx1"/>
                </a:solidFill>
              </a:rPr>
              <a:t>5.1. </a:t>
            </a:r>
            <a:r>
              <a:rPr lang="pt-PT" sz="6600" dirty="0" err="1">
                <a:solidFill>
                  <a:schemeClr val="tx1"/>
                </a:solidFill>
              </a:rPr>
              <a:t>Controller</a:t>
            </a:r>
            <a:r>
              <a:rPr lang="pt-PT" sz="6600" dirty="0">
                <a:solidFill>
                  <a:schemeClr val="tx1"/>
                </a:solidFill>
              </a:rPr>
              <a:t>  </a:t>
            </a:r>
            <a:r>
              <a:rPr lang="pt-PT" sz="6600" dirty="0" err="1">
                <a:solidFill>
                  <a:schemeClr val="tx1"/>
                </a:solidFill>
              </a:rPr>
              <a:t>System</a:t>
            </a:r>
            <a:r>
              <a:rPr lang="pt-PT" sz="6600" dirty="0">
                <a:solidFill>
                  <a:schemeClr val="tx1"/>
                </a:solidFill>
              </a:rPr>
              <a:t> </a:t>
            </a:r>
            <a:r>
              <a:rPr lang="pt-PT" sz="6600" dirty="0" err="1">
                <a:solidFill>
                  <a:schemeClr val="tx1"/>
                </a:solidFill>
              </a:rPr>
              <a:t>Flowcharts</a:t>
            </a:r>
            <a:r>
              <a:rPr lang="pt-PT" sz="6600" dirty="0">
                <a:solidFill>
                  <a:schemeClr val="tx1"/>
                </a:solidFill>
              </a:rPr>
              <a:t> </a:t>
            </a:r>
            <a:r>
              <a:rPr lang="pt-PT" dirty="0">
                <a:solidFill>
                  <a:schemeClr val="tx1"/>
                </a:solidFill>
              </a:rPr>
              <a:t> 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077173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b="1" dirty="0" err="1">
                <a:solidFill>
                  <a:schemeClr val="tx1"/>
                </a:solidFill>
              </a:rPr>
              <a:t>Initialization</a:t>
            </a:r>
            <a:r>
              <a:rPr lang="pt-PT" b="1" dirty="0">
                <a:solidFill>
                  <a:schemeClr val="tx1"/>
                </a:solidFill>
              </a:rPr>
              <a:t> </a:t>
            </a:r>
            <a:r>
              <a:rPr lang="pt-PT" b="1" dirty="0" err="1">
                <a:solidFill>
                  <a:schemeClr val="tx1"/>
                </a:solidFill>
              </a:rPr>
              <a:t>Function</a:t>
            </a:r>
            <a:endParaRPr lang="pt-PT" b="1" dirty="0">
              <a:solidFill>
                <a:schemeClr val="tx1"/>
              </a:solidFill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2638" y="856343"/>
            <a:ext cx="4751885" cy="6001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098047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b="1" dirty="0" err="1">
                <a:solidFill>
                  <a:schemeClr val="tx1"/>
                </a:solidFill>
              </a:rPr>
              <a:t>Send</a:t>
            </a:r>
            <a:r>
              <a:rPr lang="pt-PT" b="1" dirty="0">
                <a:solidFill>
                  <a:schemeClr val="tx1"/>
                </a:solidFill>
              </a:rPr>
              <a:t> </a:t>
            </a:r>
            <a:r>
              <a:rPr lang="pt-PT" b="1" dirty="0" err="1">
                <a:solidFill>
                  <a:schemeClr val="tx1"/>
                </a:solidFill>
              </a:rPr>
              <a:t>Wi-fi</a:t>
            </a:r>
            <a:r>
              <a:rPr lang="pt-PT" b="1" dirty="0">
                <a:solidFill>
                  <a:schemeClr val="tx1"/>
                </a:solidFill>
              </a:rPr>
              <a:t> </a:t>
            </a:r>
            <a:r>
              <a:rPr lang="pt-PT" b="1" dirty="0" err="1">
                <a:solidFill>
                  <a:schemeClr val="tx1"/>
                </a:solidFill>
              </a:rPr>
              <a:t>Thread</a:t>
            </a:r>
            <a:r>
              <a:rPr lang="pt-PT" b="1" dirty="0">
                <a:solidFill>
                  <a:schemeClr val="tx1"/>
                </a:solidFill>
              </a:rPr>
              <a:t> </a:t>
            </a:r>
            <a:r>
              <a:rPr lang="pt-PT" b="1" dirty="0" err="1">
                <a:solidFill>
                  <a:schemeClr val="tx1"/>
                </a:solidFill>
              </a:rPr>
              <a:t>Function</a:t>
            </a:r>
            <a:endParaRPr lang="pt-PT" b="1" dirty="0">
              <a:solidFill>
                <a:schemeClr val="tx1"/>
              </a:solidFill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5465" y="1604513"/>
            <a:ext cx="7988060" cy="4734285"/>
          </a:xfrm>
          <a:prstGeom prst="rect">
            <a:avLst/>
          </a:prstGeom>
        </p:spPr>
      </p:pic>
      <p:sp>
        <p:nvSpPr>
          <p:cNvPr id="4" name="CaixaDeTexto 3"/>
          <p:cNvSpPr txBox="1"/>
          <p:nvPr/>
        </p:nvSpPr>
        <p:spPr>
          <a:xfrm>
            <a:off x="6848475" y="5531324"/>
            <a:ext cx="1409700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pt-PT" sz="1200" dirty="0"/>
          </a:p>
        </p:txBody>
      </p:sp>
      <p:sp>
        <p:nvSpPr>
          <p:cNvPr id="6" name="CaixaDeTexto 5"/>
          <p:cNvSpPr txBox="1"/>
          <p:nvPr/>
        </p:nvSpPr>
        <p:spPr>
          <a:xfrm>
            <a:off x="6848475" y="5612962"/>
            <a:ext cx="1409700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pt-PT" sz="1200" dirty="0"/>
              <a:t> </a:t>
            </a:r>
            <a:r>
              <a:rPr lang="pt-PT" sz="1200" dirty="0" err="1"/>
              <a:t>Write</a:t>
            </a:r>
            <a:r>
              <a:rPr lang="pt-PT" sz="1200" dirty="0"/>
              <a:t> </a:t>
            </a:r>
            <a:r>
              <a:rPr lang="pt-PT" sz="1200" dirty="0" err="1"/>
              <a:t>on</a:t>
            </a:r>
            <a:r>
              <a:rPr lang="pt-PT" sz="1200" dirty="0"/>
              <a:t> a </a:t>
            </a:r>
            <a:r>
              <a:rPr lang="pt-PT" sz="1200" dirty="0" err="1"/>
              <a:t>queue</a:t>
            </a:r>
            <a:r>
              <a:rPr lang="pt-PT" sz="1200" dirty="0"/>
              <a:t> to </a:t>
            </a:r>
            <a:r>
              <a:rPr lang="pt-PT" sz="1200" dirty="0" err="1"/>
              <a:t>the</a:t>
            </a:r>
            <a:r>
              <a:rPr lang="pt-PT" sz="1200" dirty="0"/>
              <a:t> </a:t>
            </a:r>
            <a:r>
              <a:rPr lang="pt-PT" sz="1200" dirty="0" err="1"/>
              <a:t>Error_Handling</a:t>
            </a:r>
            <a:r>
              <a:rPr lang="pt-PT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80194019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2"/>
          <p:cNvSpPr txBox="1">
            <a:spLocks/>
          </p:cNvSpPr>
          <p:nvPr/>
        </p:nvSpPr>
        <p:spPr>
          <a:xfrm>
            <a:off x="2225615" y="-15198"/>
            <a:ext cx="4988001" cy="119675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E48"/>
              </a:buClr>
              <a:buFont typeface="Calibri"/>
              <a:buNone/>
              <a:defRPr sz="3600" b="0" i="0" u="none" strike="noStrike" cap="none">
                <a:solidFill>
                  <a:srgbClr val="373E4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pPr marL="177800" algn="ctr"/>
            <a:r>
              <a:rPr lang="pt-PT" b="1" dirty="0" err="1">
                <a:solidFill>
                  <a:schemeClr val="tx1"/>
                </a:solidFill>
              </a:rPr>
              <a:t>Send_wifi</a:t>
            </a:r>
            <a:r>
              <a:rPr lang="pt-PT" b="1" dirty="0">
                <a:solidFill>
                  <a:schemeClr val="tx1"/>
                </a:solidFill>
              </a:rPr>
              <a:t> </a:t>
            </a:r>
            <a:r>
              <a:rPr lang="pt-PT" b="1" dirty="0" err="1">
                <a:solidFill>
                  <a:schemeClr val="tx1"/>
                </a:solidFill>
              </a:rPr>
              <a:t>Thread</a:t>
            </a:r>
            <a:r>
              <a:rPr lang="pt-PT" b="1" dirty="0">
                <a:solidFill>
                  <a:schemeClr val="tx1"/>
                </a:solidFill>
              </a:rPr>
              <a:t> </a:t>
            </a:r>
            <a:r>
              <a:rPr lang="pt-PT" b="1" dirty="0" err="1">
                <a:solidFill>
                  <a:schemeClr val="tx1"/>
                </a:solidFill>
              </a:rPr>
              <a:t>Function</a:t>
            </a:r>
            <a:r>
              <a:rPr lang="pt-PT" b="1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5" name="Retângulo 4"/>
          <p:cNvSpPr/>
          <p:nvPr/>
        </p:nvSpPr>
        <p:spPr>
          <a:xfrm>
            <a:off x="1258405" y="1314710"/>
            <a:ext cx="273207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PT" sz="2800" b="1" dirty="0" err="1">
                <a:solidFill>
                  <a:srgbClr val="0D0D0D"/>
                </a:solidFill>
                <a:latin typeface="Calisto MT" panose="02040603050505030304" pitchFamily="18" charset="0"/>
                <a:cs typeface="Times New Roman" panose="02020603050405020304" pitchFamily="18" charset="0"/>
              </a:rPr>
              <a:t>Test</a:t>
            </a:r>
            <a:r>
              <a:rPr lang="pt-PT" sz="2800" b="1" dirty="0">
                <a:solidFill>
                  <a:srgbClr val="0D0D0D"/>
                </a:solidFill>
                <a:latin typeface="Calisto MT" panose="02040603050505030304" pitchFamily="18" charset="0"/>
                <a:cs typeface="Times New Roman" panose="02020603050405020304" pitchFamily="18" charset="0"/>
              </a:rPr>
              <a:t> Case </a:t>
            </a:r>
            <a:endParaRPr lang="en-US" sz="2800" dirty="0"/>
          </a:p>
        </p:txBody>
      </p:sp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2219257"/>
              </p:ext>
            </p:extLst>
          </p:nvPr>
        </p:nvGraphicFramePr>
        <p:xfrm>
          <a:off x="1258405" y="1841805"/>
          <a:ext cx="7545616" cy="1483044"/>
        </p:xfrm>
        <a:graphic>
          <a:graphicData uri="http://schemas.openxmlformats.org/drawingml/2006/table">
            <a:tbl>
              <a:tblPr firstRow="1" firstCol="1" bandRow="1">
                <a:tableStyleId>{4C366C51-EF0F-4033-AD45-72283E4BE4B5}</a:tableStyleId>
              </a:tblPr>
              <a:tblGrid>
                <a:gridCol w="3098855">
                  <a:extLst>
                    <a:ext uri="{9D8B030D-6E8A-4147-A177-3AD203B41FA5}">
                      <a16:colId xmlns:a16="http://schemas.microsoft.com/office/drawing/2014/main" val="2043274688"/>
                    </a:ext>
                  </a:extLst>
                </a:gridCol>
                <a:gridCol w="2559882">
                  <a:extLst>
                    <a:ext uri="{9D8B030D-6E8A-4147-A177-3AD203B41FA5}">
                      <a16:colId xmlns:a16="http://schemas.microsoft.com/office/drawing/2014/main" val="3824270514"/>
                    </a:ext>
                  </a:extLst>
                </a:gridCol>
                <a:gridCol w="1886879">
                  <a:extLst>
                    <a:ext uri="{9D8B030D-6E8A-4147-A177-3AD203B41FA5}">
                      <a16:colId xmlns:a16="http://schemas.microsoft.com/office/drawing/2014/main" val="542628408"/>
                    </a:ext>
                  </a:extLst>
                </a:gridCol>
              </a:tblGrid>
              <a:tr h="43148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Input</a:t>
                      </a:r>
                      <a:endParaRPr lang="en-US" sz="2000" b="1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</a:rPr>
                        <a:t>Expected Output</a:t>
                      </a:r>
                      <a:endParaRPr lang="en-US" sz="2000" b="1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</a:rPr>
                        <a:t>Output</a:t>
                      </a:r>
                      <a:endParaRPr lang="en-US" sz="2000" b="1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06076427"/>
                  </a:ext>
                </a:extLst>
              </a:tr>
              <a:tr h="105156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PT" sz="20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“</a:t>
                      </a:r>
                      <a:r>
                        <a:rPr lang="pt-PT" sz="20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Hello</a:t>
                      </a:r>
                      <a:r>
                        <a:rPr lang="pt-PT" sz="20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 </a:t>
                      </a:r>
                      <a:r>
                        <a:rPr lang="pt-PT" sz="2000" baseline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World</a:t>
                      </a:r>
                      <a:r>
                        <a:rPr lang="pt-PT" sz="20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” </a:t>
                      </a:r>
                      <a:r>
                        <a:rPr lang="pt-PT" sz="2000" baseline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on</a:t>
                      </a:r>
                      <a:r>
                        <a:rPr lang="pt-PT" sz="20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 </a:t>
                      </a:r>
                      <a:r>
                        <a:rPr lang="pt-PT" sz="2000" baseline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send_queue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Send “Hello</a:t>
                      </a:r>
                      <a:r>
                        <a:rPr lang="en-US" sz="2000" baseline="0" dirty="0">
                          <a:effectLst/>
                        </a:rPr>
                        <a:t> World” to the Robot System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 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235965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3568189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2104846" y="0"/>
            <a:ext cx="5059442" cy="1196752"/>
          </a:xfrm>
        </p:spPr>
        <p:txBody>
          <a:bodyPr/>
          <a:lstStyle/>
          <a:p>
            <a:pPr marL="177800" algn="ctr"/>
            <a:r>
              <a:rPr lang="pt-PT" b="1" dirty="0">
                <a:solidFill>
                  <a:schemeClr val="tx1"/>
                </a:solidFill>
              </a:rPr>
              <a:t>Accelerometer_Handler</a:t>
            </a:r>
            <a:br>
              <a:rPr lang="pt-PT" b="1" dirty="0">
                <a:solidFill>
                  <a:schemeClr val="tx1"/>
                </a:solidFill>
              </a:rPr>
            </a:br>
            <a:r>
              <a:rPr lang="pt-PT" b="1" dirty="0" err="1">
                <a:solidFill>
                  <a:schemeClr val="tx1"/>
                </a:solidFill>
              </a:rPr>
              <a:t>Thread</a:t>
            </a:r>
            <a:r>
              <a:rPr lang="pt-PT" b="1" dirty="0">
                <a:solidFill>
                  <a:schemeClr val="tx1"/>
                </a:solidFill>
              </a:rPr>
              <a:t> </a:t>
            </a:r>
            <a:r>
              <a:rPr lang="pt-PT" b="1" dirty="0" err="1">
                <a:solidFill>
                  <a:schemeClr val="tx1"/>
                </a:solidFill>
              </a:rPr>
              <a:t>Function</a:t>
            </a:r>
            <a:endParaRPr lang="pt-PT" b="1" dirty="0">
              <a:solidFill>
                <a:schemeClr val="tx1"/>
              </a:solidFill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5525" y="1088571"/>
            <a:ext cx="3933132" cy="5828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75273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2"/>
          <p:cNvSpPr txBox="1">
            <a:spLocks/>
          </p:cNvSpPr>
          <p:nvPr/>
        </p:nvSpPr>
        <p:spPr>
          <a:xfrm>
            <a:off x="2225615" y="-15198"/>
            <a:ext cx="4988001" cy="119675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E48"/>
              </a:buClr>
              <a:buFont typeface="Calibri"/>
              <a:buNone/>
              <a:defRPr sz="3600" b="0" i="0" u="none" strike="noStrike" cap="none">
                <a:solidFill>
                  <a:srgbClr val="373E4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pPr marL="177800" algn="ctr"/>
            <a:r>
              <a:rPr lang="pt-PT" b="1" dirty="0">
                <a:solidFill>
                  <a:schemeClr val="tx1"/>
                </a:solidFill>
              </a:rPr>
              <a:t>Accelerometer_Handler</a:t>
            </a:r>
            <a:br>
              <a:rPr lang="pt-PT" b="1" dirty="0">
                <a:solidFill>
                  <a:schemeClr val="tx1"/>
                </a:solidFill>
              </a:rPr>
            </a:br>
            <a:r>
              <a:rPr lang="pt-PT" b="1" dirty="0" err="1">
                <a:solidFill>
                  <a:schemeClr val="tx1"/>
                </a:solidFill>
              </a:rPr>
              <a:t>Thread</a:t>
            </a:r>
            <a:r>
              <a:rPr lang="pt-PT" b="1" dirty="0">
                <a:solidFill>
                  <a:schemeClr val="tx1"/>
                </a:solidFill>
              </a:rPr>
              <a:t> </a:t>
            </a:r>
            <a:r>
              <a:rPr lang="pt-PT" b="1" dirty="0" err="1">
                <a:solidFill>
                  <a:schemeClr val="tx1"/>
                </a:solidFill>
              </a:rPr>
              <a:t>Function</a:t>
            </a:r>
            <a:endParaRPr lang="pt-PT" b="1" dirty="0">
              <a:solidFill>
                <a:schemeClr val="tx1"/>
              </a:solidFill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1258405" y="1314710"/>
            <a:ext cx="273207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PT" sz="2800" b="1" dirty="0" err="1">
                <a:solidFill>
                  <a:srgbClr val="0D0D0D"/>
                </a:solidFill>
                <a:latin typeface="Calisto MT" panose="02040603050505030304" pitchFamily="18" charset="0"/>
                <a:cs typeface="Times New Roman" panose="02020603050405020304" pitchFamily="18" charset="0"/>
              </a:rPr>
              <a:t>Test</a:t>
            </a:r>
            <a:r>
              <a:rPr lang="pt-PT" sz="2800" b="1" dirty="0">
                <a:solidFill>
                  <a:srgbClr val="0D0D0D"/>
                </a:solidFill>
                <a:latin typeface="Calisto MT" panose="02040603050505030304" pitchFamily="18" charset="0"/>
                <a:cs typeface="Times New Roman" panose="02020603050405020304" pitchFamily="18" charset="0"/>
              </a:rPr>
              <a:t> Case </a:t>
            </a:r>
            <a:endParaRPr lang="en-US" sz="2800" dirty="0"/>
          </a:p>
        </p:txBody>
      </p:sp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0590809"/>
              </p:ext>
            </p:extLst>
          </p:nvPr>
        </p:nvGraphicFramePr>
        <p:xfrm>
          <a:off x="1258405" y="1841805"/>
          <a:ext cx="7545616" cy="1483044"/>
        </p:xfrm>
        <a:graphic>
          <a:graphicData uri="http://schemas.openxmlformats.org/drawingml/2006/table">
            <a:tbl>
              <a:tblPr firstRow="1" firstCol="1" bandRow="1">
                <a:tableStyleId>{4C366C51-EF0F-4033-AD45-72283E4BE4B5}</a:tableStyleId>
              </a:tblPr>
              <a:tblGrid>
                <a:gridCol w="3098855">
                  <a:extLst>
                    <a:ext uri="{9D8B030D-6E8A-4147-A177-3AD203B41FA5}">
                      <a16:colId xmlns:a16="http://schemas.microsoft.com/office/drawing/2014/main" val="2043274688"/>
                    </a:ext>
                  </a:extLst>
                </a:gridCol>
                <a:gridCol w="2559882">
                  <a:extLst>
                    <a:ext uri="{9D8B030D-6E8A-4147-A177-3AD203B41FA5}">
                      <a16:colId xmlns:a16="http://schemas.microsoft.com/office/drawing/2014/main" val="3824270514"/>
                    </a:ext>
                  </a:extLst>
                </a:gridCol>
                <a:gridCol w="1886879">
                  <a:extLst>
                    <a:ext uri="{9D8B030D-6E8A-4147-A177-3AD203B41FA5}">
                      <a16:colId xmlns:a16="http://schemas.microsoft.com/office/drawing/2014/main" val="542628408"/>
                    </a:ext>
                  </a:extLst>
                </a:gridCol>
              </a:tblGrid>
              <a:tr h="43148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Input</a:t>
                      </a:r>
                      <a:endParaRPr lang="en-US" sz="2000" b="1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</a:rPr>
                        <a:t>Expected Output</a:t>
                      </a:r>
                      <a:endParaRPr lang="en-US" sz="2000" b="1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</a:rPr>
                        <a:t>Output</a:t>
                      </a:r>
                      <a:endParaRPr lang="en-US" sz="2000" b="1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06076427"/>
                  </a:ext>
                </a:extLst>
              </a:tr>
              <a:tr h="105156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PT" sz="20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Semaphore</a:t>
                      </a:r>
                      <a:r>
                        <a:rPr lang="pt-PT" sz="20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 </a:t>
                      </a:r>
                      <a:r>
                        <a:rPr lang="pt-PT" sz="2000" baseline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signal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Write Accelerometers</a:t>
                      </a:r>
                      <a:r>
                        <a:rPr lang="en-US" sz="2000" baseline="0" dirty="0">
                          <a:effectLst/>
                        </a:rPr>
                        <a:t> axis on the </a:t>
                      </a:r>
                      <a:r>
                        <a:rPr lang="en-US" sz="2000" baseline="0" dirty="0" err="1">
                          <a:effectLst/>
                        </a:rPr>
                        <a:t>send_queue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 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235965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716157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 txBox="1">
            <a:spLocks noGrp="1"/>
          </p:cNvSpPr>
          <p:nvPr>
            <p:ph type="title"/>
          </p:nvPr>
        </p:nvSpPr>
        <p:spPr>
          <a:xfrm>
            <a:off x="2483767" y="0"/>
            <a:ext cx="4680520" cy="119675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 algn="ctr">
              <a:buSzPct val="25000"/>
            </a:pPr>
            <a:r>
              <a:rPr lang="en-US" b="1" dirty="0"/>
              <a:t>Motor Driver (L298)</a:t>
            </a:r>
            <a:endParaRPr lang="en-GB" sz="3600" b="1" i="0" u="none" strike="noStrike" cap="none" dirty="0">
              <a:solidFill>
                <a:srgbClr val="373E48"/>
              </a:solidFill>
              <a:sym typeface="Calibri"/>
            </a:endParaRPr>
          </a:p>
        </p:txBody>
      </p:sp>
      <p:sp>
        <p:nvSpPr>
          <p:cNvPr id="2" name="Retângulo 1"/>
          <p:cNvSpPr/>
          <p:nvPr/>
        </p:nvSpPr>
        <p:spPr>
          <a:xfrm>
            <a:off x="1190445" y="1196752"/>
            <a:ext cx="7953555" cy="5170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</a:pPr>
            <a:r>
              <a:rPr lang="en-US" sz="2400" b="1" dirty="0">
                <a:solidFill>
                  <a:srgbClr val="0D0D0D"/>
                </a:solidFill>
                <a:latin typeface="Calisto MT" panose="02040603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Pin </a:t>
            </a:r>
            <a:r>
              <a:rPr lang="en-US" sz="2400" b="1" dirty="0" err="1">
                <a:solidFill>
                  <a:srgbClr val="0D0D0D"/>
                </a:solidFill>
                <a:latin typeface="Calisto MT" panose="02040603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Desription</a:t>
            </a:r>
            <a:r>
              <a:rPr lang="en-US" sz="2400" b="1" dirty="0">
                <a:latin typeface="Calisto MT" panose="02040603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</p:txBody>
      </p:sp>
      <p:graphicFrame>
        <p:nvGraphicFramePr>
          <p:cNvPr id="3" name="Tabela 2"/>
          <p:cNvGraphicFramePr>
            <a:graphicFrameLocks noGrp="1"/>
          </p:cNvGraphicFramePr>
          <p:nvPr>
            <p:extLst/>
          </p:nvPr>
        </p:nvGraphicFramePr>
        <p:xfrm>
          <a:off x="1190444" y="1897807"/>
          <a:ext cx="7539487" cy="4800133"/>
        </p:xfrm>
        <a:graphic>
          <a:graphicData uri="http://schemas.openxmlformats.org/drawingml/2006/table">
            <a:tbl>
              <a:tblPr>
                <a:tableStyleId>{4C366C51-EF0F-4033-AD45-72283E4BE4B5}</a:tableStyleId>
              </a:tblPr>
              <a:tblGrid>
                <a:gridCol w="1500998">
                  <a:extLst>
                    <a:ext uri="{9D8B030D-6E8A-4147-A177-3AD203B41FA5}">
                      <a16:colId xmlns:a16="http://schemas.microsoft.com/office/drawing/2014/main" val="2774427442"/>
                    </a:ext>
                  </a:extLst>
                </a:gridCol>
                <a:gridCol w="2363637">
                  <a:extLst>
                    <a:ext uri="{9D8B030D-6E8A-4147-A177-3AD203B41FA5}">
                      <a16:colId xmlns:a16="http://schemas.microsoft.com/office/drawing/2014/main" val="711390590"/>
                    </a:ext>
                  </a:extLst>
                </a:gridCol>
                <a:gridCol w="3674852">
                  <a:extLst>
                    <a:ext uri="{9D8B030D-6E8A-4147-A177-3AD203B41FA5}">
                      <a16:colId xmlns:a16="http://schemas.microsoft.com/office/drawing/2014/main" val="3781238587"/>
                    </a:ext>
                  </a:extLst>
                </a:gridCol>
              </a:tblGrid>
              <a:tr h="593893">
                <a:tc>
                  <a:txBody>
                    <a:bodyPr/>
                    <a:lstStyle/>
                    <a:p>
                      <a:pPr marL="469900" indent="-203200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PIN</a:t>
                      </a:r>
                      <a:endParaRPr lang="en-US" sz="2000" b="1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66700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Label </a:t>
                      </a:r>
                      <a:endParaRPr lang="en-US" sz="2000" b="1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66700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</a:rPr>
                        <a:t>Description/Function</a:t>
                      </a:r>
                      <a:endParaRPr lang="en-US" sz="2000" b="1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21403217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pPr marL="266700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1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66700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GND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Ground Voltage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80110760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pPr marL="266700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2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66700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Out1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MotorA&amp;C + Voltage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50356406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pPr marL="266700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3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66700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Out2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MotorA&amp;C -  Voltage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00237438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pPr marL="266700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4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66700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Out3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MotorB&amp;D + Voltage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14370932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pPr marL="266700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5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66700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Out4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MotorB&amp;D -  Voltage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62278249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pPr marL="266700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6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66700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In1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Pin to control motor A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49109520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pPr marL="266700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7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66700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In2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Pin to control motor A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60501519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pPr marL="266700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8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711200" indent="-444500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In3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Pin to control motor B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2012126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pPr marL="266700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9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711200" indent="-444500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In4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Pin to control motor B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76081881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pPr marL="266700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10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711200" indent="-444500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enA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Enable for Motor A&amp;C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88534126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pPr marL="266700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11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711200" indent="-444500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enB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Enable for Motor C&amp;D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59750025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pPr marL="266700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12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711200" indent="-444500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VCC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5 Volt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488465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1612965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b="1" dirty="0" err="1">
                <a:solidFill>
                  <a:schemeClr val="tx1"/>
                </a:solidFill>
              </a:rPr>
              <a:t>Button_Handler</a:t>
            </a:r>
            <a:r>
              <a:rPr lang="pt-PT" b="1" dirty="0">
                <a:solidFill>
                  <a:schemeClr val="tx1"/>
                </a:solidFill>
              </a:rPr>
              <a:t> </a:t>
            </a:r>
            <a:r>
              <a:rPr lang="pt-PT" b="1" dirty="0" err="1">
                <a:solidFill>
                  <a:schemeClr val="tx1"/>
                </a:solidFill>
              </a:rPr>
              <a:t>Thread</a:t>
            </a:r>
            <a:r>
              <a:rPr lang="pt-PT" b="1" dirty="0">
                <a:solidFill>
                  <a:schemeClr val="tx1"/>
                </a:solidFill>
              </a:rPr>
              <a:t> </a:t>
            </a:r>
            <a:r>
              <a:rPr lang="pt-PT" b="1" dirty="0" err="1">
                <a:solidFill>
                  <a:schemeClr val="tx1"/>
                </a:solidFill>
              </a:rPr>
              <a:t>Function</a:t>
            </a:r>
            <a:endParaRPr lang="pt-PT" b="1" dirty="0">
              <a:solidFill>
                <a:schemeClr val="tx1"/>
              </a:solidFill>
            </a:endParaRPr>
          </a:p>
        </p:txBody>
      </p:sp>
      <p:pic>
        <p:nvPicPr>
          <p:cNvPr id="4" name="Imagem 3" descr="C:\Users\AndersenBond\Downloads\Untitled Diagram (23)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7260" y="1196752"/>
            <a:ext cx="7063681" cy="547260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40238622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b="1" dirty="0" err="1">
                <a:solidFill>
                  <a:schemeClr val="tx1"/>
                </a:solidFill>
              </a:rPr>
              <a:t>Button_Handler</a:t>
            </a:r>
            <a:r>
              <a:rPr lang="pt-PT" b="1" dirty="0">
                <a:solidFill>
                  <a:schemeClr val="tx1"/>
                </a:solidFill>
              </a:rPr>
              <a:t> </a:t>
            </a:r>
            <a:r>
              <a:rPr lang="pt-PT" b="1" dirty="0" err="1">
                <a:solidFill>
                  <a:schemeClr val="tx1"/>
                </a:solidFill>
              </a:rPr>
              <a:t>Thread</a:t>
            </a:r>
            <a:r>
              <a:rPr lang="pt-PT" b="1" dirty="0">
                <a:solidFill>
                  <a:schemeClr val="tx1"/>
                </a:solidFill>
              </a:rPr>
              <a:t> </a:t>
            </a:r>
            <a:r>
              <a:rPr lang="pt-PT" b="1" dirty="0" err="1">
                <a:solidFill>
                  <a:schemeClr val="tx1"/>
                </a:solidFill>
              </a:rPr>
              <a:t>Function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1292910" y="1728778"/>
            <a:ext cx="273207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PT" sz="2800" b="1" dirty="0" err="1">
                <a:solidFill>
                  <a:srgbClr val="0D0D0D"/>
                </a:solidFill>
                <a:latin typeface="Calisto MT" panose="02040603050505030304" pitchFamily="18" charset="0"/>
                <a:cs typeface="Times New Roman" panose="02020603050405020304" pitchFamily="18" charset="0"/>
              </a:rPr>
              <a:t>Test</a:t>
            </a:r>
            <a:r>
              <a:rPr lang="pt-PT" sz="2800" b="1" dirty="0">
                <a:solidFill>
                  <a:srgbClr val="0D0D0D"/>
                </a:solidFill>
                <a:latin typeface="Calisto MT" panose="02040603050505030304" pitchFamily="18" charset="0"/>
                <a:cs typeface="Times New Roman" panose="02020603050405020304" pitchFamily="18" charset="0"/>
              </a:rPr>
              <a:t> Case </a:t>
            </a:r>
            <a:endParaRPr lang="en-US" sz="2800" dirty="0"/>
          </a:p>
        </p:txBody>
      </p:sp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7388292"/>
              </p:ext>
            </p:extLst>
          </p:nvPr>
        </p:nvGraphicFramePr>
        <p:xfrm>
          <a:off x="1292910" y="2255873"/>
          <a:ext cx="7545616" cy="1483044"/>
        </p:xfrm>
        <a:graphic>
          <a:graphicData uri="http://schemas.openxmlformats.org/drawingml/2006/table">
            <a:tbl>
              <a:tblPr firstRow="1" firstCol="1" bandRow="1">
                <a:tableStyleId>{4C366C51-EF0F-4033-AD45-72283E4BE4B5}</a:tableStyleId>
              </a:tblPr>
              <a:tblGrid>
                <a:gridCol w="3098855">
                  <a:extLst>
                    <a:ext uri="{9D8B030D-6E8A-4147-A177-3AD203B41FA5}">
                      <a16:colId xmlns:a16="http://schemas.microsoft.com/office/drawing/2014/main" val="2043274688"/>
                    </a:ext>
                  </a:extLst>
                </a:gridCol>
                <a:gridCol w="2559882">
                  <a:extLst>
                    <a:ext uri="{9D8B030D-6E8A-4147-A177-3AD203B41FA5}">
                      <a16:colId xmlns:a16="http://schemas.microsoft.com/office/drawing/2014/main" val="3824270514"/>
                    </a:ext>
                  </a:extLst>
                </a:gridCol>
                <a:gridCol w="1886879">
                  <a:extLst>
                    <a:ext uri="{9D8B030D-6E8A-4147-A177-3AD203B41FA5}">
                      <a16:colId xmlns:a16="http://schemas.microsoft.com/office/drawing/2014/main" val="542628408"/>
                    </a:ext>
                  </a:extLst>
                </a:gridCol>
              </a:tblGrid>
              <a:tr h="43148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</a:rPr>
                        <a:t>Input</a:t>
                      </a:r>
                      <a:endParaRPr lang="en-US" sz="2000" b="1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</a:rPr>
                        <a:t>Expected Output</a:t>
                      </a:r>
                      <a:endParaRPr lang="en-US" sz="2000" b="1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</a:rPr>
                        <a:t>Output</a:t>
                      </a:r>
                      <a:endParaRPr lang="en-US" sz="2000" b="1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06076427"/>
                  </a:ext>
                </a:extLst>
              </a:tr>
              <a:tr h="105156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PT" sz="20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OnOff</a:t>
                      </a:r>
                      <a:r>
                        <a:rPr lang="pt-PT" sz="20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 </a:t>
                      </a:r>
                      <a:r>
                        <a:rPr lang="pt-PT" sz="2000" baseline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button</a:t>
                      </a:r>
                      <a:r>
                        <a:rPr lang="pt-PT" sz="20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 </a:t>
                      </a:r>
                      <a:r>
                        <a:rPr lang="pt-PT" sz="2000" baseline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Pressed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State = Stop</a:t>
                      </a: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PT" sz="20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Send</a:t>
                      </a:r>
                      <a:r>
                        <a:rPr lang="pt-PT" sz="20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 stop to</a:t>
                      </a:r>
                      <a:r>
                        <a:rPr lang="pt-PT" sz="2000" baseline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 </a:t>
                      </a:r>
                      <a:r>
                        <a:rPr lang="pt-PT" sz="2000" baseline="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the</a:t>
                      </a:r>
                      <a:r>
                        <a:rPr lang="pt-PT" sz="2000" baseline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 Robot </a:t>
                      </a:r>
                      <a:r>
                        <a:rPr lang="pt-PT" sz="2000" baseline="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System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 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23596565"/>
                  </a:ext>
                </a:extLst>
              </a:tr>
            </a:tbl>
          </a:graphicData>
        </a:graphic>
      </p:graphicFrame>
      <p:graphicFrame>
        <p:nvGraphicFramePr>
          <p:cNvPr id="2" name="Tabel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2536375"/>
              </p:ext>
            </p:extLst>
          </p:nvPr>
        </p:nvGraphicFramePr>
        <p:xfrm>
          <a:off x="1292910" y="3709136"/>
          <a:ext cx="7545616" cy="1452423"/>
        </p:xfrm>
        <a:graphic>
          <a:graphicData uri="http://schemas.openxmlformats.org/drawingml/2006/table">
            <a:tbl>
              <a:tblPr firstRow="1" bandRow="1">
                <a:tableStyleId>{4C366C51-EF0F-4033-AD45-72283E4BE4B5}</a:tableStyleId>
              </a:tblPr>
              <a:tblGrid>
                <a:gridCol w="3106562">
                  <a:extLst>
                    <a:ext uri="{9D8B030D-6E8A-4147-A177-3AD203B41FA5}">
                      <a16:colId xmlns:a16="http://schemas.microsoft.com/office/drawing/2014/main" val="3244476829"/>
                    </a:ext>
                  </a:extLst>
                </a:gridCol>
                <a:gridCol w="2553419">
                  <a:extLst>
                    <a:ext uri="{9D8B030D-6E8A-4147-A177-3AD203B41FA5}">
                      <a16:colId xmlns:a16="http://schemas.microsoft.com/office/drawing/2014/main" val="1326547707"/>
                    </a:ext>
                  </a:extLst>
                </a:gridCol>
                <a:gridCol w="1885635">
                  <a:extLst>
                    <a:ext uri="{9D8B030D-6E8A-4147-A177-3AD203B41FA5}">
                      <a16:colId xmlns:a16="http://schemas.microsoft.com/office/drawing/2014/main" val="3874758718"/>
                    </a:ext>
                  </a:extLst>
                </a:gridCol>
              </a:tblGrid>
              <a:tr h="1452423">
                <a:tc>
                  <a:txBody>
                    <a:bodyPr/>
                    <a:lstStyle/>
                    <a:p>
                      <a:pPr algn="ctr"/>
                      <a:r>
                        <a:rPr lang="pt-PT" sz="2000" dirty="0" err="1"/>
                        <a:t>Acc</a:t>
                      </a:r>
                      <a:r>
                        <a:rPr lang="pt-PT" sz="2000" dirty="0"/>
                        <a:t>/</a:t>
                      </a:r>
                      <a:r>
                        <a:rPr lang="pt-PT" sz="2000" dirty="0" err="1"/>
                        <a:t>voice</a:t>
                      </a:r>
                      <a:r>
                        <a:rPr lang="pt-PT" sz="2000" baseline="0" dirty="0"/>
                        <a:t> </a:t>
                      </a:r>
                      <a:r>
                        <a:rPr lang="pt-PT" sz="2000" baseline="0" dirty="0" err="1"/>
                        <a:t>button</a:t>
                      </a:r>
                      <a:r>
                        <a:rPr lang="pt-PT" sz="2000" baseline="0" dirty="0"/>
                        <a:t> </a:t>
                      </a:r>
                      <a:r>
                        <a:rPr lang="pt-PT" sz="2000" baseline="0" dirty="0" err="1"/>
                        <a:t>pressed</a:t>
                      </a:r>
                      <a:endParaRPr lang="en-US" sz="2000" dirty="0"/>
                    </a:p>
                    <a:p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20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Chage</a:t>
                      </a:r>
                      <a:r>
                        <a:rPr lang="pt-PT" sz="20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 </a:t>
                      </a:r>
                      <a:r>
                        <a:rPr lang="pt-PT" sz="2000" baseline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the</a:t>
                      </a:r>
                      <a:r>
                        <a:rPr lang="pt-PT" sz="20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 </a:t>
                      </a:r>
                      <a:r>
                        <a:rPr lang="pt-PT" sz="2000" baseline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value</a:t>
                      </a:r>
                      <a:r>
                        <a:rPr lang="pt-PT" sz="20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 </a:t>
                      </a:r>
                      <a:r>
                        <a:rPr lang="pt-PT" sz="2000" baseline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of</a:t>
                      </a:r>
                      <a:r>
                        <a:rPr lang="pt-PT" sz="20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 </a:t>
                      </a:r>
                      <a:r>
                        <a:rPr lang="pt-PT" sz="2000" baseline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the</a:t>
                      </a:r>
                      <a:r>
                        <a:rPr lang="pt-PT" sz="20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 </a:t>
                      </a:r>
                      <a:r>
                        <a:rPr lang="pt-PT" sz="2000" dirty="0" err="1">
                          <a:solidFill>
                            <a:schemeClr val="tx1"/>
                          </a:solidFill>
                        </a:rPr>
                        <a:t>Input_Mode</a:t>
                      </a:r>
                      <a:r>
                        <a:rPr lang="pt-PT" sz="20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pt-PT" sz="2000" dirty="0" err="1">
                          <a:solidFill>
                            <a:schemeClr val="tx1"/>
                          </a:solidFill>
                        </a:rPr>
                        <a:t>variable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54369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91940464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2136233" y="0"/>
            <a:ext cx="5316990" cy="1196752"/>
          </a:xfrm>
        </p:spPr>
        <p:txBody>
          <a:bodyPr/>
          <a:lstStyle/>
          <a:p>
            <a:r>
              <a:rPr lang="en-US" b="1" dirty="0" err="1">
                <a:solidFill>
                  <a:schemeClr val="tx1"/>
                </a:solidFill>
              </a:rPr>
              <a:t>Voice_Recognition_Thread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pt-PT" b="1" dirty="0" err="1">
                <a:solidFill>
                  <a:schemeClr val="tx1"/>
                </a:solidFill>
              </a:rPr>
              <a:t>Function</a:t>
            </a:r>
            <a:endParaRPr lang="pt-PT" b="1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5349" y="1196752"/>
            <a:ext cx="2198990" cy="5719652"/>
          </a:xfrm>
          <a:prstGeom prst="rect">
            <a:avLst/>
          </a:prstGeom>
        </p:spPr>
      </p:pic>
      <p:pic>
        <p:nvPicPr>
          <p:cNvPr id="6" name="Imagem 5" descr="https://lh6.googleusercontent.com/Tk049nWC4t22RFN0FUZKpYiza7kxJNpw8KOW8gFz5XRbUXENBXvJRLlo8vIXPY8y5m69wv1X-C2Nn_9z4RwZGNKW_EQovlHqLCTdcd3NF7FV-IcDQuVuKpftkJWmpaVwOdhmN6HL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8039" y="1399171"/>
            <a:ext cx="5485961" cy="5517233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ítulo 2"/>
          <p:cNvSpPr txBox="1">
            <a:spLocks/>
          </p:cNvSpPr>
          <p:nvPr/>
        </p:nvSpPr>
        <p:spPr>
          <a:xfrm>
            <a:off x="5204360" y="598376"/>
            <a:ext cx="2766445" cy="119675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E48"/>
              </a:buClr>
              <a:buFont typeface="Calibri"/>
              <a:buNone/>
              <a:defRPr sz="3600" b="0" i="0" u="none" strike="noStrike" cap="none">
                <a:solidFill>
                  <a:srgbClr val="373E4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pPr algn="ctr"/>
            <a:r>
              <a:rPr lang="en-US" sz="2400" b="1" dirty="0" err="1">
                <a:solidFill>
                  <a:schemeClr val="tx1"/>
                </a:solidFill>
              </a:rPr>
              <a:t>Voice_To_Text</a:t>
            </a:r>
            <a:endParaRPr lang="pt-PT" sz="2400" b="1" dirty="0"/>
          </a:p>
        </p:txBody>
      </p:sp>
    </p:spTree>
    <p:extLst>
      <p:ext uri="{BB962C8B-B14F-4D97-AF65-F5344CB8AC3E}">
        <p14:creationId xmlns:p14="http://schemas.microsoft.com/office/powerpoint/2010/main" val="4024099367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Voice_Recognition Thread </a:t>
            </a:r>
            <a:r>
              <a:rPr lang="pt-PT" b="1" dirty="0" err="1">
                <a:solidFill>
                  <a:schemeClr val="tx1"/>
                </a:solidFill>
              </a:rPr>
              <a:t>Function</a:t>
            </a:r>
            <a:endParaRPr lang="en-US" b="1" dirty="0"/>
          </a:p>
        </p:txBody>
      </p:sp>
      <p:sp>
        <p:nvSpPr>
          <p:cNvPr id="5" name="Retângulo 4"/>
          <p:cNvSpPr/>
          <p:nvPr/>
        </p:nvSpPr>
        <p:spPr>
          <a:xfrm>
            <a:off x="1292910" y="1728778"/>
            <a:ext cx="273207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PT" sz="2800" b="1" dirty="0" err="1">
                <a:solidFill>
                  <a:srgbClr val="0D0D0D"/>
                </a:solidFill>
                <a:latin typeface="Calisto MT" panose="02040603050505030304" pitchFamily="18" charset="0"/>
                <a:cs typeface="Times New Roman" panose="02020603050405020304" pitchFamily="18" charset="0"/>
              </a:rPr>
              <a:t>Test</a:t>
            </a:r>
            <a:r>
              <a:rPr lang="pt-PT" sz="2800" b="1" dirty="0">
                <a:solidFill>
                  <a:srgbClr val="0D0D0D"/>
                </a:solidFill>
                <a:latin typeface="Calisto MT" panose="02040603050505030304" pitchFamily="18" charset="0"/>
                <a:cs typeface="Times New Roman" panose="02020603050405020304" pitchFamily="18" charset="0"/>
              </a:rPr>
              <a:t> Case </a:t>
            </a:r>
            <a:endParaRPr lang="en-US" sz="2800" dirty="0"/>
          </a:p>
        </p:txBody>
      </p:sp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3029230"/>
              </p:ext>
            </p:extLst>
          </p:nvPr>
        </p:nvGraphicFramePr>
        <p:xfrm>
          <a:off x="1292910" y="2255873"/>
          <a:ext cx="7545616" cy="1173193"/>
        </p:xfrm>
        <a:graphic>
          <a:graphicData uri="http://schemas.openxmlformats.org/drawingml/2006/table">
            <a:tbl>
              <a:tblPr firstRow="1" firstCol="1" bandRow="1">
                <a:tableStyleId>{4C366C51-EF0F-4033-AD45-72283E4BE4B5}</a:tableStyleId>
              </a:tblPr>
              <a:tblGrid>
                <a:gridCol w="3098855">
                  <a:extLst>
                    <a:ext uri="{9D8B030D-6E8A-4147-A177-3AD203B41FA5}">
                      <a16:colId xmlns:a16="http://schemas.microsoft.com/office/drawing/2014/main" val="2043274688"/>
                    </a:ext>
                  </a:extLst>
                </a:gridCol>
                <a:gridCol w="2559882">
                  <a:extLst>
                    <a:ext uri="{9D8B030D-6E8A-4147-A177-3AD203B41FA5}">
                      <a16:colId xmlns:a16="http://schemas.microsoft.com/office/drawing/2014/main" val="3824270514"/>
                    </a:ext>
                  </a:extLst>
                </a:gridCol>
                <a:gridCol w="1886879">
                  <a:extLst>
                    <a:ext uri="{9D8B030D-6E8A-4147-A177-3AD203B41FA5}">
                      <a16:colId xmlns:a16="http://schemas.microsoft.com/office/drawing/2014/main" val="542628408"/>
                    </a:ext>
                  </a:extLst>
                </a:gridCol>
              </a:tblGrid>
              <a:tr h="43148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</a:rPr>
                        <a:t>Input</a:t>
                      </a:r>
                      <a:endParaRPr lang="en-US" sz="2000" b="1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</a:rPr>
                        <a:t>Expected Output</a:t>
                      </a:r>
                      <a:endParaRPr lang="en-US" sz="2000" b="1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</a:rPr>
                        <a:t>Output</a:t>
                      </a:r>
                      <a:endParaRPr lang="en-US" sz="2000" b="1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06076427"/>
                  </a:ext>
                </a:extLst>
              </a:tr>
              <a:tr h="74170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PT" sz="20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“Stop” 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PT" sz="20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Send</a:t>
                      </a:r>
                      <a:r>
                        <a:rPr lang="pt-PT" sz="20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 “Stop” </a:t>
                      </a:r>
                      <a:r>
                        <a:rPr lang="pt-PT" sz="20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on</a:t>
                      </a:r>
                      <a:r>
                        <a:rPr lang="pt-PT" sz="20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 </a:t>
                      </a:r>
                      <a:r>
                        <a:rPr lang="pt-PT" sz="20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the</a:t>
                      </a:r>
                      <a:r>
                        <a:rPr lang="pt-PT" sz="2000" baseline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 </a:t>
                      </a:r>
                      <a:r>
                        <a:rPr lang="pt-PT" sz="2000" baseline="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message</a:t>
                      </a:r>
                      <a:r>
                        <a:rPr lang="pt-PT" sz="2000" baseline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 </a:t>
                      </a:r>
                      <a:r>
                        <a:rPr lang="pt-PT" sz="2000" baseline="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queue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 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235965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12301943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1" dirty="0" err="1">
                <a:solidFill>
                  <a:schemeClr val="tx1"/>
                </a:solidFill>
              </a:rPr>
              <a:t>Error_Handling</a:t>
            </a:r>
            <a:r>
              <a:rPr lang="pt-PT" b="1" dirty="0">
                <a:solidFill>
                  <a:schemeClr val="tx1"/>
                </a:solidFill>
              </a:rPr>
              <a:t> </a:t>
            </a:r>
            <a:r>
              <a:rPr lang="pt-PT" b="1" dirty="0" err="1">
                <a:solidFill>
                  <a:schemeClr val="tx1"/>
                </a:solidFill>
              </a:rPr>
              <a:t>Thread</a:t>
            </a:r>
            <a:r>
              <a:rPr lang="pt-PT" b="1" dirty="0">
                <a:solidFill>
                  <a:schemeClr val="tx1"/>
                </a:solidFill>
              </a:rPr>
              <a:t> </a:t>
            </a:r>
            <a:r>
              <a:rPr lang="pt-PT" b="1" dirty="0" err="1">
                <a:solidFill>
                  <a:schemeClr val="tx1"/>
                </a:solidFill>
              </a:rPr>
              <a:t>Function</a:t>
            </a:r>
            <a:endParaRPr lang="en-US" b="1" dirty="0">
              <a:solidFill>
                <a:schemeClr val="tx1"/>
              </a:solidFill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580" y="1196752"/>
            <a:ext cx="3652518" cy="5664049"/>
          </a:xfrm>
          <a:prstGeom prst="rect">
            <a:avLst/>
          </a:prstGeom>
        </p:spPr>
      </p:pic>
      <p:sp>
        <p:nvSpPr>
          <p:cNvPr id="4" name="CaixaDeTexto 3"/>
          <p:cNvSpPr txBox="1"/>
          <p:nvPr/>
        </p:nvSpPr>
        <p:spPr>
          <a:xfrm>
            <a:off x="3276600" y="2393504"/>
            <a:ext cx="1158240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PT" sz="1000" dirty="0" err="1"/>
              <a:t>Read</a:t>
            </a:r>
            <a:r>
              <a:rPr lang="pt-PT" sz="1000" dirty="0"/>
              <a:t> </a:t>
            </a:r>
            <a:r>
              <a:rPr lang="pt-PT" sz="1000" dirty="0" err="1"/>
              <a:t>on</a:t>
            </a:r>
            <a:r>
              <a:rPr lang="pt-PT" sz="1000" dirty="0"/>
              <a:t> </a:t>
            </a:r>
            <a:r>
              <a:rPr lang="pt-PT" sz="1000" dirty="0" err="1"/>
              <a:t>the</a:t>
            </a:r>
            <a:r>
              <a:rPr lang="pt-PT" sz="1000" dirty="0"/>
              <a:t> </a:t>
            </a:r>
            <a:r>
              <a:rPr lang="pt-PT" sz="1000" dirty="0" err="1"/>
              <a:t>queue</a:t>
            </a:r>
            <a:endParaRPr lang="en-US" sz="1000" dirty="0"/>
          </a:p>
        </p:txBody>
      </p:sp>
      <p:sp>
        <p:nvSpPr>
          <p:cNvPr id="5" name="CaixaDeTexto 4"/>
          <p:cNvSpPr txBox="1"/>
          <p:nvPr/>
        </p:nvSpPr>
        <p:spPr>
          <a:xfrm>
            <a:off x="3276600" y="6005384"/>
            <a:ext cx="1158240" cy="55399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PT" sz="1000" dirty="0" err="1"/>
              <a:t>Wait</a:t>
            </a:r>
            <a:r>
              <a:rPr lang="pt-PT" sz="1000" dirty="0"/>
              <a:t> for </a:t>
            </a:r>
            <a:r>
              <a:rPr lang="pt-PT" sz="1000" dirty="0" err="1"/>
              <a:t>another</a:t>
            </a:r>
            <a:r>
              <a:rPr lang="pt-PT" sz="1000" dirty="0"/>
              <a:t> </a:t>
            </a:r>
            <a:r>
              <a:rPr lang="pt-PT" sz="1000" dirty="0" err="1"/>
              <a:t>message</a:t>
            </a:r>
            <a:r>
              <a:rPr lang="pt-PT" sz="1000" dirty="0"/>
              <a:t> </a:t>
            </a:r>
            <a:r>
              <a:rPr lang="pt-PT" sz="1000" dirty="0" err="1"/>
              <a:t>on</a:t>
            </a:r>
            <a:r>
              <a:rPr lang="pt-PT" sz="1000" dirty="0"/>
              <a:t> </a:t>
            </a:r>
            <a:r>
              <a:rPr lang="pt-PT" sz="1000" dirty="0" err="1"/>
              <a:t>the</a:t>
            </a:r>
            <a:r>
              <a:rPr lang="pt-PT" sz="1000" dirty="0"/>
              <a:t> </a:t>
            </a:r>
            <a:r>
              <a:rPr lang="pt-PT" sz="1000" dirty="0" err="1"/>
              <a:t>queue</a:t>
            </a:r>
            <a:endParaRPr lang="en-US" sz="1000" dirty="0"/>
          </a:p>
        </p:txBody>
      </p:sp>
      <p:sp>
        <p:nvSpPr>
          <p:cNvPr id="6" name="CaixaDeTexto 5"/>
          <p:cNvSpPr txBox="1"/>
          <p:nvPr/>
        </p:nvSpPr>
        <p:spPr>
          <a:xfrm>
            <a:off x="5084057" y="3510617"/>
            <a:ext cx="1244600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pt-PT" sz="1200" dirty="0"/>
          </a:p>
        </p:txBody>
      </p:sp>
      <p:sp>
        <p:nvSpPr>
          <p:cNvPr id="7" name="CaixaDeTexto 6"/>
          <p:cNvSpPr txBox="1"/>
          <p:nvPr/>
        </p:nvSpPr>
        <p:spPr>
          <a:xfrm>
            <a:off x="5084057" y="3573886"/>
            <a:ext cx="1244600" cy="55399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pt-PT" sz="1000" dirty="0" err="1"/>
              <a:t>Send</a:t>
            </a:r>
            <a:r>
              <a:rPr lang="pt-PT" sz="1000" dirty="0"/>
              <a:t> a </a:t>
            </a:r>
            <a:r>
              <a:rPr lang="pt-PT" sz="1000" dirty="0" err="1"/>
              <a:t>signal</a:t>
            </a:r>
            <a:r>
              <a:rPr lang="pt-PT" sz="1000" dirty="0"/>
              <a:t> to </a:t>
            </a:r>
            <a:r>
              <a:rPr lang="pt-PT" sz="1000" dirty="0" err="1"/>
              <a:t>Shutdown</a:t>
            </a:r>
            <a:r>
              <a:rPr lang="pt-PT" sz="1000" dirty="0"/>
              <a:t> </a:t>
            </a:r>
            <a:r>
              <a:rPr lang="pt-PT" sz="1000" dirty="0" err="1"/>
              <a:t>Thread</a:t>
            </a:r>
            <a:endParaRPr lang="pt-PT" sz="1000" dirty="0"/>
          </a:p>
          <a:p>
            <a:endParaRPr lang="pt-PT" sz="1000" dirty="0"/>
          </a:p>
        </p:txBody>
      </p:sp>
    </p:spTree>
    <p:extLst>
      <p:ext uri="{BB962C8B-B14F-4D97-AF65-F5344CB8AC3E}">
        <p14:creationId xmlns:p14="http://schemas.microsoft.com/office/powerpoint/2010/main" val="365051269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b="1" dirty="0" err="1">
                <a:solidFill>
                  <a:schemeClr val="tx1"/>
                </a:solidFill>
              </a:rPr>
              <a:t>Error_Handling</a:t>
            </a:r>
            <a:r>
              <a:rPr lang="pt-PT" b="1" dirty="0">
                <a:solidFill>
                  <a:schemeClr val="tx1"/>
                </a:solidFill>
              </a:rPr>
              <a:t> </a:t>
            </a:r>
            <a:r>
              <a:rPr lang="pt-PT" b="1" dirty="0" err="1">
                <a:solidFill>
                  <a:schemeClr val="tx1"/>
                </a:solidFill>
              </a:rPr>
              <a:t>Thread</a:t>
            </a:r>
            <a:r>
              <a:rPr lang="pt-PT" b="1" dirty="0">
                <a:solidFill>
                  <a:schemeClr val="tx1"/>
                </a:solidFill>
              </a:rPr>
              <a:t> </a:t>
            </a:r>
            <a:r>
              <a:rPr lang="pt-PT" b="1" dirty="0" err="1">
                <a:solidFill>
                  <a:schemeClr val="tx1"/>
                </a:solidFill>
              </a:rPr>
              <a:t>Function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1292910" y="1728778"/>
            <a:ext cx="273207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PT" sz="2800" b="1" dirty="0" err="1">
                <a:solidFill>
                  <a:srgbClr val="0D0D0D"/>
                </a:solidFill>
                <a:latin typeface="Calisto MT" panose="02040603050505030304" pitchFamily="18" charset="0"/>
                <a:cs typeface="Times New Roman" panose="02020603050405020304" pitchFamily="18" charset="0"/>
              </a:rPr>
              <a:t>Test</a:t>
            </a:r>
            <a:r>
              <a:rPr lang="pt-PT" sz="2800" b="1" dirty="0">
                <a:solidFill>
                  <a:srgbClr val="0D0D0D"/>
                </a:solidFill>
                <a:latin typeface="Calisto MT" panose="02040603050505030304" pitchFamily="18" charset="0"/>
                <a:cs typeface="Times New Roman" panose="02020603050405020304" pitchFamily="18" charset="0"/>
              </a:rPr>
              <a:t> Case </a:t>
            </a:r>
            <a:endParaRPr lang="en-US" sz="2800" dirty="0"/>
          </a:p>
        </p:txBody>
      </p:sp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3587328"/>
              </p:ext>
            </p:extLst>
          </p:nvPr>
        </p:nvGraphicFramePr>
        <p:xfrm>
          <a:off x="1292910" y="2255873"/>
          <a:ext cx="7545616" cy="1173193"/>
        </p:xfrm>
        <a:graphic>
          <a:graphicData uri="http://schemas.openxmlformats.org/drawingml/2006/table">
            <a:tbl>
              <a:tblPr firstRow="1" firstCol="1" bandRow="1">
                <a:tableStyleId>{4C366C51-EF0F-4033-AD45-72283E4BE4B5}</a:tableStyleId>
              </a:tblPr>
              <a:tblGrid>
                <a:gridCol w="3098855">
                  <a:extLst>
                    <a:ext uri="{9D8B030D-6E8A-4147-A177-3AD203B41FA5}">
                      <a16:colId xmlns:a16="http://schemas.microsoft.com/office/drawing/2014/main" val="2043274688"/>
                    </a:ext>
                  </a:extLst>
                </a:gridCol>
                <a:gridCol w="2559882">
                  <a:extLst>
                    <a:ext uri="{9D8B030D-6E8A-4147-A177-3AD203B41FA5}">
                      <a16:colId xmlns:a16="http://schemas.microsoft.com/office/drawing/2014/main" val="3824270514"/>
                    </a:ext>
                  </a:extLst>
                </a:gridCol>
                <a:gridCol w="1886879">
                  <a:extLst>
                    <a:ext uri="{9D8B030D-6E8A-4147-A177-3AD203B41FA5}">
                      <a16:colId xmlns:a16="http://schemas.microsoft.com/office/drawing/2014/main" val="542628408"/>
                    </a:ext>
                  </a:extLst>
                </a:gridCol>
              </a:tblGrid>
              <a:tr h="43148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</a:rPr>
                        <a:t>Input</a:t>
                      </a:r>
                      <a:endParaRPr lang="en-US" sz="2000" b="1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</a:rPr>
                        <a:t>Expected Output</a:t>
                      </a:r>
                      <a:endParaRPr lang="en-US" sz="2000" b="1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</a:rPr>
                        <a:t>Output</a:t>
                      </a:r>
                      <a:endParaRPr lang="en-US" sz="2000" b="1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06076427"/>
                  </a:ext>
                </a:extLst>
              </a:tr>
              <a:tr h="74170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PT" sz="20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“</a:t>
                      </a:r>
                      <a:r>
                        <a:rPr lang="pt-PT" sz="20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Send_Robot</a:t>
                      </a:r>
                      <a:r>
                        <a:rPr lang="pt-PT" sz="20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” </a:t>
                      </a:r>
                      <a:r>
                        <a:rPr lang="pt-PT" sz="20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on</a:t>
                      </a:r>
                      <a:r>
                        <a:rPr lang="pt-PT" sz="20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 </a:t>
                      </a:r>
                      <a:r>
                        <a:rPr lang="pt-PT" sz="20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the</a:t>
                      </a:r>
                      <a:r>
                        <a:rPr lang="pt-PT" sz="20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 </a:t>
                      </a:r>
                      <a:r>
                        <a:rPr lang="pt-PT" sz="20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queue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Shutdown the controller system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 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23596565"/>
                  </a:ext>
                </a:extLst>
              </a:tr>
            </a:tbl>
          </a:graphicData>
        </a:graphic>
      </p:graphicFrame>
      <p:graphicFrame>
        <p:nvGraphicFramePr>
          <p:cNvPr id="2" name="Tabel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2443508"/>
              </p:ext>
            </p:extLst>
          </p:nvPr>
        </p:nvGraphicFramePr>
        <p:xfrm>
          <a:off x="1292910" y="3429066"/>
          <a:ext cx="7545616" cy="701040"/>
        </p:xfrm>
        <a:graphic>
          <a:graphicData uri="http://schemas.openxmlformats.org/drawingml/2006/table">
            <a:tbl>
              <a:tblPr firstRow="1" bandRow="1">
                <a:tableStyleId>{4C366C51-EF0F-4033-AD45-72283E4BE4B5}</a:tableStyleId>
              </a:tblPr>
              <a:tblGrid>
                <a:gridCol w="3106562">
                  <a:extLst>
                    <a:ext uri="{9D8B030D-6E8A-4147-A177-3AD203B41FA5}">
                      <a16:colId xmlns:a16="http://schemas.microsoft.com/office/drawing/2014/main" val="3244476829"/>
                    </a:ext>
                  </a:extLst>
                </a:gridCol>
                <a:gridCol w="2553419">
                  <a:extLst>
                    <a:ext uri="{9D8B030D-6E8A-4147-A177-3AD203B41FA5}">
                      <a16:colId xmlns:a16="http://schemas.microsoft.com/office/drawing/2014/main" val="1326547707"/>
                    </a:ext>
                  </a:extLst>
                </a:gridCol>
                <a:gridCol w="1885635">
                  <a:extLst>
                    <a:ext uri="{9D8B030D-6E8A-4147-A177-3AD203B41FA5}">
                      <a16:colId xmlns:a16="http://schemas.microsoft.com/office/drawing/2014/main" val="3874758718"/>
                    </a:ext>
                  </a:extLst>
                </a:gridCol>
              </a:tblGrid>
              <a:tr h="701040">
                <a:tc>
                  <a:txBody>
                    <a:bodyPr/>
                    <a:lstStyle/>
                    <a:p>
                      <a:pPr algn="ctr"/>
                      <a:r>
                        <a:rPr lang="pt-PT" sz="2000" dirty="0"/>
                        <a:t>“</a:t>
                      </a:r>
                      <a:r>
                        <a:rPr lang="pt-PT" sz="2000" dirty="0" err="1"/>
                        <a:t>Acc</a:t>
                      </a:r>
                      <a:r>
                        <a:rPr lang="pt-PT" sz="2000" dirty="0"/>
                        <a:t>”</a:t>
                      </a:r>
                      <a:r>
                        <a:rPr lang="pt-PT" sz="2000" baseline="0" dirty="0"/>
                        <a:t> </a:t>
                      </a:r>
                      <a:r>
                        <a:rPr lang="pt-PT" sz="2000" baseline="0" dirty="0" err="1"/>
                        <a:t>on</a:t>
                      </a:r>
                      <a:r>
                        <a:rPr lang="pt-PT" sz="2000" baseline="0" dirty="0"/>
                        <a:t> </a:t>
                      </a:r>
                      <a:r>
                        <a:rPr lang="pt-PT" sz="2000" baseline="0" dirty="0" err="1"/>
                        <a:t>the</a:t>
                      </a:r>
                      <a:r>
                        <a:rPr lang="pt-PT" sz="2000" baseline="0" dirty="0"/>
                        <a:t> </a:t>
                      </a:r>
                      <a:r>
                        <a:rPr lang="pt-PT" sz="2000" baseline="0" dirty="0" err="1"/>
                        <a:t>queue</a:t>
                      </a:r>
                      <a:endParaRPr lang="en-US" sz="2000" dirty="0"/>
                    </a:p>
                    <a:p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20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Change</a:t>
                      </a:r>
                      <a:r>
                        <a:rPr lang="pt-PT" sz="20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 input</a:t>
                      </a:r>
                      <a:r>
                        <a:rPr lang="pt-PT" sz="20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 </a:t>
                      </a:r>
                      <a:r>
                        <a:rPr lang="pt-PT" sz="2000" baseline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mode</a:t>
                      </a:r>
                      <a:r>
                        <a:rPr lang="pt-PT" sz="20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 to </a:t>
                      </a:r>
                      <a:r>
                        <a:rPr lang="pt-PT" sz="2000" baseline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Voice</a:t>
                      </a:r>
                      <a:r>
                        <a:rPr lang="pt-PT" sz="20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 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54369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90587492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b="1" dirty="0" err="1">
                <a:solidFill>
                  <a:schemeClr val="tx1"/>
                </a:solidFill>
              </a:rPr>
              <a:t>Shutdown</a:t>
            </a:r>
            <a:r>
              <a:rPr lang="pt-PT" b="1" dirty="0">
                <a:solidFill>
                  <a:schemeClr val="tx1"/>
                </a:solidFill>
              </a:rPr>
              <a:t> </a:t>
            </a:r>
            <a:r>
              <a:rPr lang="pt-PT" b="1" dirty="0" err="1">
                <a:solidFill>
                  <a:schemeClr val="tx1"/>
                </a:solidFill>
              </a:rPr>
              <a:t>Thread</a:t>
            </a:r>
            <a:r>
              <a:rPr lang="pt-PT" b="1" dirty="0">
                <a:solidFill>
                  <a:schemeClr val="tx1"/>
                </a:solidFill>
              </a:rPr>
              <a:t> </a:t>
            </a:r>
            <a:r>
              <a:rPr lang="pt-PT" b="1" dirty="0" err="1">
                <a:solidFill>
                  <a:schemeClr val="tx1"/>
                </a:solidFill>
              </a:rPr>
              <a:t>Function</a:t>
            </a:r>
            <a:endParaRPr lang="pt-PT" b="1" dirty="0">
              <a:solidFill>
                <a:schemeClr val="tx1"/>
              </a:solidFill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7885" y="1196752"/>
            <a:ext cx="4531626" cy="5661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961782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exto 1"/>
          <p:cNvSpPr>
            <a:spLocks noGrp="1"/>
          </p:cNvSpPr>
          <p:nvPr>
            <p:ph type="body" idx="1"/>
          </p:nvPr>
        </p:nvSpPr>
        <p:spPr>
          <a:xfrm>
            <a:off x="966157" y="1340767"/>
            <a:ext cx="8402129" cy="5184575"/>
          </a:xfrm>
        </p:spPr>
        <p:txBody>
          <a:bodyPr/>
          <a:lstStyle/>
          <a:p>
            <a:pPr marL="177800" indent="0">
              <a:buNone/>
            </a:pPr>
            <a:r>
              <a:rPr lang="pt-PT" sz="2400" b="1" dirty="0" err="1">
                <a:solidFill>
                  <a:schemeClr val="tx1"/>
                </a:solidFill>
              </a:rPr>
              <a:t>ISR_ButtonOnOff</a:t>
            </a:r>
            <a:r>
              <a:rPr lang="pt-PT" sz="2400" b="1" dirty="0">
                <a:solidFill>
                  <a:schemeClr val="tx1"/>
                </a:solidFill>
              </a:rPr>
              <a:t>          </a:t>
            </a:r>
            <a:r>
              <a:rPr lang="pt-PT" sz="2400" b="1" dirty="0" err="1">
                <a:solidFill>
                  <a:schemeClr val="tx1"/>
                </a:solidFill>
              </a:rPr>
              <a:t>ISR_Timer_Tick</a:t>
            </a:r>
            <a:r>
              <a:rPr lang="pt-PT" sz="2400" b="1" dirty="0">
                <a:solidFill>
                  <a:schemeClr val="tx1"/>
                </a:solidFill>
              </a:rPr>
              <a:t>          </a:t>
            </a:r>
            <a:r>
              <a:rPr lang="pt-PT" sz="2400" b="1" dirty="0" err="1">
                <a:solidFill>
                  <a:schemeClr val="tx1"/>
                </a:solidFill>
              </a:rPr>
              <a:t>ISR_Mic_Record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b="1" dirty="0" err="1">
                <a:solidFill>
                  <a:schemeClr val="tx1"/>
                </a:solidFill>
              </a:rPr>
              <a:t>ISRs</a:t>
            </a:r>
            <a:r>
              <a:rPr lang="pt-PT" b="1" dirty="0">
                <a:solidFill>
                  <a:schemeClr val="tx1"/>
                </a:solidFill>
              </a:rPr>
              <a:t>:</a:t>
            </a:r>
            <a:br>
              <a:rPr lang="pt-PT" b="1" dirty="0">
                <a:solidFill>
                  <a:schemeClr val="tx1"/>
                </a:solidFill>
              </a:rPr>
            </a:br>
            <a:r>
              <a:rPr lang="pt-PT" b="1" dirty="0">
                <a:solidFill>
                  <a:schemeClr val="tx1"/>
                </a:solidFill>
              </a:rPr>
              <a:t> 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1940" y="2260121"/>
            <a:ext cx="2389347" cy="4597879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0378" y="2260121"/>
            <a:ext cx="2332572" cy="4614711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7498" y="2349784"/>
            <a:ext cx="2281766" cy="4508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259160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exto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7800" indent="0" algn="ctr">
              <a:buNone/>
            </a:pPr>
            <a:endParaRPr lang="pt-PT" sz="6600" dirty="0"/>
          </a:p>
          <a:p>
            <a:pPr marL="177800" indent="0" algn="ctr">
              <a:buNone/>
            </a:pPr>
            <a:r>
              <a:rPr lang="pt-PT" sz="6600" dirty="0">
                <a:solidFill>
                  <a:schemeClr val="tx1"/>
                </a:solidFill>
              </a:rPr>
              <a:t>5.1. Desktop </a:t>
            </a:r>
            <a:r>
              <a:rPr lang="pt-PT" sz="6600" dirty="0" err="1">
                <a:solidFill>
                  <a:schemeClr val="tx1"/>
                </a:solidFill>
              </a:rPr>
              <a:t>Application</a:t>
            </a:r>
            <a:r>
              <a:rPr lang="pt-PT" sz="6600" dirty="0">
                <a:solidFill>
                  <a:schemeClr val="tx1"/>
                </a:solidFill>
              </a:rPr>
              <a:t> </a:t>
            </a:r>
            <a:r>
              <a:rPr lang="pt-PT" sz="6600" dirty="0" err="1">
                <a:solidFill>
                  <a:schemeClr val="tx1"/>
                </a:solidFill>
              </a:rPr>
              <a:t>Flowcharts</a:t>
            </a:r>
            <a:r>
              <a:rPr lang="pt-PT" sz="6600" dirty="0">
                <a:solidFill>
                  <a:schemeClr val="tx1"/>
                </a:solidFill>
              </a:rPr>
              <a:t> </a:t>
            </a:r>
            <a:r>
              <a:rPr lang="pt-PT" dirty="0">
                <a:solidFill>
                  <a:schemeClr val="tx1"/>
                </a:solidFill>
              </a:rPr>
              <a:t> 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5443334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b="1" dirty="0" err="1">
                <a:solidFill>
                  <a:schemeClr val="tx1"/>
                </a:solidFill>
              </a:rPr>
              <a:t>Initialization</a:t>
            </a:r>
            <a:r>
              <a:rPr lang="pt-PT" b="1" dirty="0">
                <a:solidFill>
                  <a:schemeClr val="tx1"/>
                </a:solidFill>
              </a:rPr>
              <a:t> </a:t>
            </a:r>
            <a:r>
              <a:rPr lang="pt-PT" b="1" dirty="0" err="1">
                <a:solidFill>
                  <a:schemeClr val="tx1"/>
                </a:solidFill>
              </a:rPr>
              <a:t>Function</a:t>
            </a:r>
            <a:endParaRPr lang="pt-PT" b="1" dirty="0">
              <a:solidFill>
                <a:schemeClr val="tx1"/>
              </a:solidFill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3700" y="1196752"/>
            <a:ext cx="1908175" cy="5255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6798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 txBox="1">
            <a:spLocks noGrp="1"/>
          </p:cNvSpPr>
          <p:nvPr>
            <p:ph type="title"/>
          </p:nvPr>
        </p:nvSpPr>
        <p:spPr>
          <a:xfrm>
            <a:off x="2483767" y="0"/>
            <a:ext cx="4680520" cy="119675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 algn="ctr">
              <a:buSzPct val="25000"/>
            </a:pPr>
            <a:r>
              <a:rPr lang="en-US" b="1" dirty="0"/>
              <a:t>Motor Driver (L298)</a:t>
            </a:r>
            <a:endParaRPr lang="en-GB" sz="3600" b="1" i="0" u="none" strike="noStrike" cap="none" dirty="0">
              <a:solidFill>
                <a:srgbClr val="373E48"/>
              </a:solidFill>
              <a:sym typeface="Calibri"/>
            </a:endParaRPr>
          </a:p>
        </p:txBody>
      </p:sp>
      <p:sp>
        <p:nvSpPr>
          <p:cNvPr id="2" name="Retângulo 1"/>
          <p:cNvSpPr/>
          <p:nvPr/>
        </p:nvSpPr>
        <p:spPr>
          <a:xfrm>
            <a:off x="1190445" y="1196752"/>
            <a:ext cx="7953555" cy="4834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</a:pPr>
            <a:r>
              <a:rPr lang="en-US" sz="2400" b="1" dirty="0">
                <a:solidFill>
                  <a:srgbClr val="0D0D0D"/>
                </a:solidFill>
                <a:latin typeface="Calisto MT" panose="02040603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Pin Assignment</a:t>
            </a:r>
            <a:r>
              <a:rPr lang="en-US" sz="2400" b="1" dirty="0">
                <a:latin typeface="Calisto MT" panose="02040603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sz="2400" dirty="0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graphicFrame>
        <p:nvGraphicFramePr>
          <p:cNvPr id="3" name="Tabela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5886874"/>
              </p:ext>
            </p:extLst>
          </p:nvPr>
        </p:nvGraphicFramePr>
        <p:xfrm>
          <a:off x="1190444" y="1680149"/>
          <a:ext cx="7662912" cy="4995332"/>
        </p:xfrm>
        <a:graphic>
          <a:graphicData uri="http://schemas.openxmlformats.org/drawingml/2006/table">
            <a:tbl>
              <a:tblPr>
                <a:tableStyleId>{4C366C51-EF0F-4033-AD45-72283E4BE4B5}</a:tableStyleId>
              </a:tblPr>
              <a:tblGrid>
                <a:gridCol w="1828801">
                  <a:extLst>
                    <a:ext uri="{9D8B030D-6E8A-4147-A177-3AD203B41FA5}">
                      <a16:colId xmlns:a16="http://schemas.microsoft.com/office/drawing/2014/main" val="3666231205"/>
                    </a:ext>
                  </a:extLst>
                </a:gridCol>
                <a:gridCol w="3453813">
                  <a:extLst>
                    <a:ext uri="{9D8B030D-6E8A-4147-A177-3AD203B41FA5}">
                      <a16:colId xmlns:a16="http://schemas.microsoft.com/office/drawing/2014/main" val="2762795894"/>
                    </a:ext>
                  </a:extLst>
                </a:gridCol>
                <a:gridCol w="2380298">
                  <a:extLst>
                    <a:ext uri="{9D8B030D-6E8A-4147-A177-3AD203B41FA5}">
                      <a16:colId xmlns:a16="http://schemas.microsoft.com/office/drawing/2014/main" val="3149003732"/>
                    </a:ext>
                  </a:extLst>
                </a:gridCol>
              </a:tblGrid>
              <a:tr h="70104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Motor Driver L298N</a:t>
                      </a:r>
                      <a:endParaRPr lang="en-US" sz="2000" b="1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66700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</a:rPr>
                        <a:t>Connected to:</a:t>
                      </a:r>
                      <a:endParaRPr lang="en-US" sz="2000" b="1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66700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PT" sz="2000" b="1" dirty="0"/>
                        <a:t>Interface</a:t>
                      </a:r>
                      <a:endParaRPr lang="en-US" sz="2000" b="1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79315422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VS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Battery +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66700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-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95425536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In1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RPI-Pin_11 - GPIO_0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711200" indent="-444500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Input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69728301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In2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RPI-Pin_13 - GPIO_2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711200" indent="-444500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Input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5192445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In3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RPI-Pin_15 - GPIO_3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711200" indent="-444500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Input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75407266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In4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RPI-Pin_16 - GPIO_4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711200" indent="-444500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Input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58218539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enA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RPI-Pin_33- GPIO23 PWM1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711200" indent="-444500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PWM -Input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12003575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enB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RPI-Pin_32- GPIO26 PWM0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711200" indent="-444500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PWM -Input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04108602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GND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Battery –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711200" indent="-444500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-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89108937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Out1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Motors A&amp;C  M1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711200" indent="-444500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PWM - Output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54057602"/>
                  </a:ext>
                </a:extLst>
              </a:tr>
              <a:tr h="43857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Out2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Motors A&amp;C M2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711200" indent="-444500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PWM - Output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30192087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Out3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Motors B&amp;D M1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711200" indent="-444500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PWM - Output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94957863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Out4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Motors B&amp;D M2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711200" indent="-444500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PWM - Output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197662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0339553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b="1" dirty="0" err="1">
                <a:solidFill>
                  <a:schemeClr val="tx1"/>
                </a:solidFill>
              </a:rPr>
              <a:t>Receive</a:t>
            </a:r>
            <a:r>
              <a:rPr lang="pt-PT" b="1" dirty="0">
                <a:solidFill>
                  <a:schemeClr val="tx1"/>
                </a:solidFill>
              </a:rPr>
              <a:t> Wi-Fi </a:t>
            </a:r>
            <a:r>
              <a:rPr lang="pt-PT" b="1" dirty="0" err="1">
                <a:solidFill>
                  <a:schemeClr val="tx1"/>
                </a:solidFill>
              </a:rPr>
              <a:t>Thread</a:t>
            </a:r>
            <a:r>
              <a:rPr lang="pt-PT" b="1" dirty="0">
                <a:solidFill>
                  <a:schemeClr val="tx1"/>
                </a:solidFill>
              </a:rPr>
              <a:t> </a:t>
            </a:r>
            <a:r>
              <a:rPr lang="pt-PT" b="1" dirty="0" err="1">
                <a:solidFill>
                  <a:schemeClr val="tx1"/>
                </a:solidFill>
              </a:rPr>
              <a:t>Function</a:t>
            </a:r>
            <a:r>
              <a:rPr lang="pt-PT" b="1" dirty="0">
                <a:solidFill>
                  <a:schemeClr val="tx1"/>
                </a:solidFill>
              </a:rPr>
              <a:t> </a:t>
            </a:r>
          </a:p>
        </p:txBody>
      </p:sp>
      <p:pic>
        <p:nvPicPr>
          <p:cNvPr id="4" name="Imagem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8217" y="1811548"/>
            <a:ext cx="7139737" cy="410820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77150381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2"/>
          <p:cNvSpPr txBox="1">
            <a:spLocks/>
          </p:cNvSpPr>
          <p:nvPr/>
        </p:nvSpPr>
        <p:spPr>
          <a:xfrm>
            <a:off x="2225615" y="-15198"/>
            <a:ext cx="4988001" cy="119675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E48"/>
              </a:buClr>
              <a:buFont typeface="Calibri"/>
              <a:buNone/>
              <a:defRPr sz="3600" b="0" i="0" u="none" strike="noStrike" cap="none">
                <a:solidFill>
                  <a:srgbClr val="373E4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pPr marL="177800" algn="ctr"/>
            <a:r>
              <a:rPr lang="pt-PT" b="1" dirty="0" err="1">
                <a:solidFill>
                  <a:schemeClr val="tx1"/>
                </a:solidFill>
              </a:rPr>
              <a:t>Receive_Desktop_Wifi</a:t>
            </a:r>
            <a:r>
              <a:rPr lang="pt-PT" b="1" dirty="0">
                <a:solidFill>
                  <a:schemeClr val="tx1"/>
                </a:solidFill>
              </a:rPr>
              <a:t> </a:t>
            </a:r>
            <a:r>
              <a:rPr lang="pt-PT" b="1" dirty="0" err="1">
                <a:solidFill>
                  <a:schemeClr val="tx1"/>
                </a:solidFill>
              </a:rPr>
              <a:t>Thread</a:t>
            </a:r>
            <a:r>
              <a:rPr lang="pt-PT" b="1" dirty="0">
                <a:solidFill>
                  <a:schemeClr val="tx1"/>
                </a:solidFill>
              </a:rPr>
              <a:t> </a:t>
            </a:r>
            <a:r>
              <a:rPr lang="pt-PT" b="1" dirty="0" err="1">
                <a:solidFill>
                  <a:schemeClr val="tx1"/>
                </a:solidFill>
              </a:rPr>
              <a:t>Function</a:t>
            </a:r>
            <a:endParaRPr lang="pt-PT" b="1" dirty="0">
              <a:solidFill>
                <a:schemeClr val="tx1"/>
              </a:solidFill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1258405" y="1314710"/>
            <a:ext cx="273207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PT" sz="2800" b="1" dirty="0" err="1">
                <a:solidFill>
                  <a:srgbClr val="0D0D0D"/>
                </a:solidFill>
                <a:latin typeface="Calisto MT" panose="02040603050505030304" pitchFamily="18" charset="0"/>
                <a:cs typeface="Times New Roman" panose="02020603050405020304" pitchFamily="18" charset="0"/>
              </a:rPr>
              <a:t>Test</a:t>
            </a:r>
            <a:r>
              <a:rPr lang="pt-PT" sz="2800" b="1" dirty="0">
                <a:solidFill>
                  <a:srgbClr val="0D0D0D"/>
                </a:solidFill>
                <a:latin typeface="Calisto MT" panose="02040603050505030304" pitchFamily="18" charset="0"/>
                <a:cs typeface="Times New Roman" panose="02020603050405020304" pitchFamily="18" charset="0"/>
              </a:rPr>
              <a:t> Case </a:t>
            </a:r>
            <a:endParaRPr lang="en-US" sz="2800" dirty="0"/>
          </a:p>
        </p:txBody>
      </p:sp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9840353"/>
              </p:ext>
            </p:extLst>
          </p:nvPr>
        </p:nvGraphicFramePr>
        <p:xfrm>
          <a:off x="1258405" y="1841805"/>
          <a:ext cx="7545616" cy="1483044"/>
        </p:xfrm>
        <a:graphic>
          <a:graphicData uri="http://schemas.openxmlformats.org/drawingml/2006/table">
            <a:tbl>
              <a:tblPr firstRow="1" firstCol="1" bandRow="1">
                <a:tableStyleId>{4C366C51-EF0F-4033-AD45-72283E4BE4B5}</a:tableStyleId>
              </a:tblPr>
              <a:tblGrid>
                <a:gridCol w="2230383">
                  <a:extLst>
                    <a:ext uri="{9D8B030D-6E8A-4147-A177-3AD203B41FA5}">
                      <a16:colId xmlns:a16="http://schemas.microsoft.com/office/drawing/2014/main" val="2043274688"/>
                    </a:ext>
                  </a:extLst>
                </a:gridCol>
                <a:gridCol w="3428354">
                  <a:extLst>
                    <a:ext uri="{9D8B030D-6E8A-4147-A177-3AD203B41FA5}">
                      <a16:colId xmlns:a16="http://schemas.microsoft.com/office/drawing/2014/main" val="3824270514"/>
                    </a:ext>
                  </a:extLst>
                </a:gridCol>
                <a:gridCol w="1886879">
                  <a:extLst>
                    <a:ext uri="{9D8B030D-6E8A-4147-A177-3AD203B41FA5}">
                      <a16:colId xmlns:a16="http://schemas.microsoft.com/office/drawing/2014/main" val="542628408"/>
                    </a:ext>
                  </a:extLst>
                </a:gridCol>
              </a:tblGrid>
              <a:tr h="43148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Input</a:t>
                      </a:r>
                      <a:endParaRPr lang="en-US" sz="2000" b="1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</a:rPr>
                        <a:t>Expected Output</a:t>
                      </a:r>
                      <a:endParaRPr lang="en-US" sz="2000" b="1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</a:rPr>
                        <a:t>Output</a:t>
                      </a:r>
                      <a:endParaRPr lang="en-US" sz="2000" b="1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06076427"/>
                  </a:ext>
                </a:extLst>
              </a:tr>
              <a:tr h="105156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PT" sz="20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“</a:t>
                      </a:r>
                      <a:r>
                        <a:rPr lang="pt-PT" sz="20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Hello</a:t>
                      </a:r>
                      <a:r>
                        <a:rPr lang="pt-PT" sz="20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 </a:t>
                      </a:r>
                      <a:r>
                        <a:rPr lang="pt-PT" sz="2000" baseline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World</a:t>
                      </a:r>
                      <a:r>
                        <a:rPr lang="pt-PT" sz="20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” </a:t>
                      </a:r>
                      <a:r>
                        <a:rPr lang="pt-PT" sz="20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received</a:t>
                      </a:r>
                      <a:r>
                        <a:rPr lang="pt-PT" sz="20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 via </a:t>
                      </a:r>
                      <a:r>
                        <a:rPr lang="pt-PT" sz="2000" baseline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wifi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PT" sz="20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Send</a:t>
                      </a:r>
                      <a:r>
                        <a:rPr lang="pt-PT" sz="20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 “</a:t>
                      </a:r>
                      <a:r>
                        <a:rPr lang="pt-PT" sz="2000" baseline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Hello</a:t>
                      </a:r>
                      <a:r>
                        <a:rPr lang="pt-PT" sz="20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 </a:t>
                      </a:r>
                      <a:r>
                        <a:rPr lang="pt-PT" sz="2000" baseline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Wold</a:t>
                      </a:r>
                      <a:r>
                        <a:rPr lang="pt-PT" sz="20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” in </a:t>
                      </a:r>
                      <a:r>
                        <a:rPr lang="pt-PT" sz="2000" baseline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the</a:t>
                      </a:r>
                      <a:r>
                        <a:rPr lang="pt-PT" sz="20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 </a:t>
                      </a:r>
                      <a:r>
                        <a:rPr lang="pt-PT" sz="2000" baseline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message</a:t>
                      </a:r>
                      <a:r>
                        <a:rPr lang="pt-PT" sz="20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 </a:t>
                      </a:r>
                      <a:r>
                        <a:rPr lang="pt-PT" sz="2000" baseline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queue</a:t>
                      </a:r>
                      <a:r>
                        <a:rPr lang="pt-PT" sz="20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 to </a:t>
                      </a:r>
                      <a:r>
                        <a:rPr lang="pt-PT" sz="2000" baseline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the</a:t>
                      </a:r>
                      <a:r>
                        <a:rPr lang="pt-PT" sz="20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 </a:t>
                      </a:r>
                      <a:r>
                        <a:rPr lang="pt-PT" sz="2000" baseline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GUI_Update</a:t>
                      </a:r>
                      <a:r>
                        <a:rPr lang="pt-PT" sz="20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 </a:t>
                      </a:r>
                      <a:r>
                        <a:rPr lang="pt-PT" sz="2000" baseline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thread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 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235965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46094953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b="1" dirty="0" err="1">
                <a:solidFill>
                  <a:schemeClr val="tx1"/>
                </a:solidFill>
              </a:rPr>
              <a:t>Send</a:t>
            </a:r>
            <a:r>
              <a:rPr lang="pt-PT" b="1" dirty="0">
                <a:solidFill>
                  <a:schemeClr val="tx1"/>
                </a:solidFill>
              </a:rPr>
              <a:t> Wi-Fi </a:t>
            </a:r>
            <a:r>
              <a:rPr lang="pt-PT" b="1" dirty="0" err="1">
                <a:solidFill>
                  <a:schemeClr val="tx1"/>
                </a:solidFill>
              </a:rPr>
              <a:t>Thread</a:t>
            </a:r>
            <a:r>
              <a:rPr lang="pt-PT" b="1" dirty="0">
                <a:solidFill>
                  <a:schemeClr val="tx1"/>
                </a:solidFill>
              </a:rPr>
              <a:t> </a:t>
            </a:r>
            <a:r>
              <a:rPr lang="pt-PT" b="1" dirty="0" err="1">
                <a:solidFill>
                  <a:schemeClr val="tx1"/>
                </a:solidFill>
              </a:rPr>
              <a:t>Function</a:t>
            </a:r>
            <a:endParaRPr lang="pt-PT" b="1" dirty="0">
              <a:solidFill>
                <a:schemeClr val="tx1"/>
              </a:solidFill>
            </a:endParaRPr>
          </a:p>
        </p:txBody>
      </p:sp>
      <p:pic>
        <p:nvPicPr>
          <p:cNvPr id="4" name="Imagem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1848" y="2166425"/>
            <a:ext cx="6919106" cy="42305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94313074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2"/>
          <p:cNvSpPr txBox="1">
            <a:spLocks/>
          </p:cNvSpPr>
          <p:nvPr/>
        </p:nvSpPr>
        <p:spPr>
          <a:xfrm>
            <a:off x="2225615" y="-15198"/>
            <a:ext cx="4988001" cy="119675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E48"/>
              </a:buClr>
              <a:buFont typeface="Calibri"/>
              <a:buNone/>
              <a:defRPr sz="3600" b="0" i="0" u="none" strike="noStrike" cap="none">
                <a:solidFill>
                  <a:srgbClr val="373E4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pPr marL="177800" algn="ctr"/>
            <a:r>
              <a:rPr lang="pt-PT" b="1" dirty="0" err="1">
                <a:solidFill>
                  <a:schemeClr val="tx1"/>
                </a:solidFill>
              </a:rPr>
              <a:t>Send_wifi</a:t>
            </a:r>
            <a:r>
              <a:rPr lang="pt-PT" b="1" dirty="0">
                <a:solidFill>
                  <a:schemeClr val="tx1"/>
                </a:solidFill>
              </a:rPr>
              <a:t> </a:t>
            </a:r>
            <a:r>
              <a:rPr lang="pt-PT" b="1" dirty="0" err="1">
                <a:solidFill>
                  <a:schemeClr val="tx1"/>
                </a:solidFill>
              </a:rPr>
              <a:t>Thread</a:t>
            </a:r>
            <a:r>
              <a:rPr lang="pt-PT" b="1" dirty="0">
                <a:solidFill>
                  <a:schemeClr val="tx1"/>
                </a:solidFill>
              </a:rPr>
              <a:t> </a:t>
            </a:r>
            <a:r>
              <a:rPr lang="pt-PT" b="1" dirty="0" err="1">
                <a:solidFill>
                  <a:schemeClr val="tx1"/>
                </a:solidFill>
              </a:rPr>
              <a:t>Function</a:t>
            </a:r>
            <a:r>
              <a:rPr lang="pt-PT" b="1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5" name="Retângulo 4"/>
          <p:cNvSpPr/>
          <p:nvPr/>
        </p:nvSpPr>
        <p:spPr>
          <a:xfrm>
            <a:off x="1258405" y="1314710"/>
            <a:ext cx="273207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PT" sz="2800" b="1" dirty="0" err="1">
                <a:solidFill>
                  <a:srgbClr val="0D0D0D"/>
                </a:solidFill>
                <a:latin typeface="Calisto MT" panose="02040603050505030304" pitchFamily="18" charset="0"/>
                <a:cs typeface="Times New Roman" panose="02020603050405020304" pitchFamily="18" charset="0"/>
              </a:rPr>
              <a:t>Test</a:t>
            </a:r>
            <a:r>
              <a:rPr lang="pt-PT" sz="2800" b="1" dirty="0">
                <a:solidFill>
                  <a:srgbClr val="0D0D0D"/>
                </a:solidFill>
                <a:latin typeface="Calisto MT" panose="02040603050505030304" pitchFamily="18" charset="0"/>
                <a:cs typeface="Times New Roman" panose="02020603050405020304" pitchFamily="18" charset="0"/>
              </a:rPr>
              <a:t> Case </a:t>
            </a:r>
            <a:endParaRPr lang="en-US" sz="2800" dirty="0"/>
          </a:p>
        </p:txBody>
      </p:sp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8631601"/>
              </p:ext>
            </p:extLst>
          </p:nvPr>
        </p:nvGraphicFramePr>
        <p:xfrm>
          <a:off x="1258405" y="1841805"/>
          <a:ext cx="7545616" cy="1173193"/>
        </p:xfrm>
        <a:graphic>
          <a:graphicData uri="http://schemas.openxmlformats.org/drawingml/2006/table">
            <a:tbl>
              <a:tblPr firstRow="1" firstCol="1" bandRow="1">
                <a:tableStyleId>{4C366C51-EF0F-4033-AD45-72283E4BE4B5}</a:tableStyleId>
              </a:tblPr>
              <a:tblGrid>
                <a:gridCol w="3098855">
                  <a:extLst>
                    <a:ext uri="{9D8B030D-6E8A-4147-A177-3AD203B41FA5}">
                      <a16:colId xmlns:a16="http://schemas.microsoft.com/office/drawing/2014/main" val="2043274688"/>
                    </a:ext>
                  </a:extLst>
                </a:gridCol>
                <a:gridCol w="2559882">
                  <a:extLst>
                    <a:ext uri="{9D8B030D-6E8A-4147-A177-3AD203B41FA5}">
                      <a16:colId xmlns:a16="http://schemas.microsoft.com/office/drawing/2014/main" val="3824270514"/>
                    </a:ext>
                  </a:extLst>
                </a:gridCol>
                <a:gridCol w="1886879">
                  <a:extLst>
                    <a:ext uri="{9D8B030D-6E8A-4147-A177-3AD203B41FA5}">
                      <a16:colId xmlns:a16="http://schemas.microsoft.com/office/drawing/2014/main" val="542628408"/>
                    </a:ext>
                  </a:extLst>
                </a:gridCol>
              </a:tblGrid>
              <a:tr h="43148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Input</a:t>
                      </a:r>
                      <a:endParaRPr lang="en-US" sz="2000" b="1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</a:rPr>
                        <a:t>Expected Output</a:t>
                      </a:r>
                      <a:endParaRPr lang="en-US" sz="2000" b="1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</a:rPr>
                        <a:t>Output</a:t>
                      </a:r>
                      <a:endParaRPr lang="en-US" sz="2000" b="1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06076427"/>
                  </a:ext>
                </a:extLst>
              </a:tr>
              <a:tr h="74170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PT" sz="20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“</a:t>
                      </a:r>
                      <a:r>
                        <a:rPr lang="pt-PT" sz="20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Hello</a:t>
                      </a:r>
                      <a:r>
                        <a:rPr lang="pt-PT" sz="20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 </a:t>
                      </a:r>
                      <a:r>
                        <a:rPr lang="pt-PT" sz="2000" baseline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World</a:t>
                      </a:r>
                      <a:r>
                        <a:rPr lang="pt-PT" sz="20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” </a:t>
                      </a:r>
                      <a:r>
                        <a:rPr lang="pt-PT" sz="2000" baseline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on</a:t>
                      </a:r>
                      <a:r>
                        <a:rPr lang="pt-PT" sz="20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 </a:t>
                      </a:r>
                      <a:r>
                        <a:rPr lang="pt-PT" sz="2000" baseline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send_queue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Send “Hello</a:t>
                      </a:r>
                      <a:r>
                        <a:rPr lang="en-US" sz="2000" baseline="0" dirty="0">
                          <a:effectLst/>
                        </a:rPr>
                        <a:t> World” to the Robot System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 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235965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40211465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b="1" dirty="0" err="1">
                <a:solidFill>
                  <a:schemeClr val="tx1"/>
                </a:solidFill>
              </a:rPr>
              <a:t>Update</a:t>
            </a:r>
            <a:r>
              <a:rPr lang="pt-PT" b="1" dirty="0">
                <a:solidFill>
                  <a:schemeClr val="tx1"/>
                </a:solidFill>
              </a:rPr>
              <a:t> GUI </a:t>
            </a:r>
            <a:r>
              <a:rPr lang="pt-PT" b="1" dirty="0" err="1">
                <a:solidFill>
                  <a:schemeClr val="tx1"/>
                </a:solidFill>
              </a:rPr>
              <a:t>Thread</a:t>
            </a:r>
            <a:r>
              <a:rPr lang="pt-PT" b="1" dirty="0">
                <a:solidFill>
                  <a:schemeClr val="tx1"/>
                </a:solidFill>
              </a:rPr>
              <a:t> </a:t>
            </a:r>
            <a:r>
              <a:rPr lang="pt-PT" b="1" dirty="0" err="1">
                <a:solidFill>
                  <a:schemeClr val="tx1"/>
                </a:solidFill>
              </a:rPr>
              <a:t>Function</a:t>
            </a:r>
            <a:endParaRPr lang="pt-PT" b="1" dirty="0">
              <a:solidFill>
                <a:schemeClr val="tx1"/>
              </a:solidFill>
            </a:endParaRPr>
          </a:p>
        </p:txBody>
      </p:sp>
      <p:pic>
        <p:nvPicPr>
          <p:cNvPr id="4" name="Imagem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8062" y="1143000"/>
            <a:ext cx="4086225" cy="5715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10619041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2"/>
          <p:cNvSpPr txBox="1">
            <a:spLocks/>
          </p:cNvSpPr>
          <p:nvPr/>
        </p:nvSpPr>
        <p:spPr>
          <a:xfrm>
            <a:off x="2225615" y="-15198"/>
            <a:ext cx="4988001" cy="119675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E48"/>
              </a:buClr>
              <a:buFont typeface="Calibri"/>
              <a:buNone/>
              <a:defRPr sz="3600" b="0" i="0" u="none" strike="noStrike" cap="none">
                <a:solidFill>
                  <a:srgbClr val="373E4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pPr marL="177800" algn="ctr"/>
            <a:r>
              <a:rPr lang="pt-PT" b="1" dirty="0" err="1">
                <a:solidFill>
                  <a:schemeClr val="tx1"/>
                </a:solidFill>
              </a:rPr>
              <a:t>Update</a:t>
            </a:r>
            <a:r>
              <a:rPr lang="pt-PT" b="1" dirty="0">
                <a:solidFill>
                  <a:schemeClr val="tx1"/>
                </a:solidFill>
              </a:rPr>
              <a:t> GUI </a:t>
            </a:r>
            <a:r>
              <a:rPr lang="pt-PT" b="1" dirty="0" err="1">
                <a:solidFill>
                  <a:schemeClr val="tx1"/>
                </a:solidFill>
              </a:rPr>
              <a:t>Thread</a:t>
            </a:r>
            <a:r>
              <a:rPr lang="pt-PT" b="1" dirty="0">
                <a:solidFill>
                  <a:schemeClr val="tx1"/>
                </a:solidFill>
              </a:rPr>
              <a:t> </a:t>
            </a:r>
            <a:r>
              <a:rPr lang="pt-PT" b="1" dirty="0" err="1">
                <a:solidFill>
                  <a:schemeClr val="tx1"/>
                </a:solidFill>
              </a:rPr>
              <a:t>Function</a:t>
            </a:r>
            <a:r>
              <a:rPr lang="pt-PT" b="1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5" name="Retângulo 4"/>
          <p:cNvSpPr/>
          <p:nvPr/>
        </p:nvSpPr>
        <p:spPr>
          <a:xfrm>
            <a:off x="1258405" y="1314710"/>
            <a:ext cx="273207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PT" sz="2800" b="1" dirty="0" err="1">
                <a:solidFill>
                  <a:srgbClr val="0D0D0D"/>
                </a:solidFill>
                <a:latin typeface="Calisto MT" panose="02040603050505030304" pitchFamily="18" charset="0"/>
                <a:cs typeface="Times New Roman" panose="02020603050405020304" pitchFamily="18" charset="0"/>
              </a:rPr>
              <a:t>Test</a:t>
            </a:r>
            <a:r>
              <a:rPr lang="pt-PT" sz="2800" b="1" dirty="0">
                <a:solidFill>
                  <a:srgbClr val="0D0D0D"/>
                </a:solidFill>
                <a:latin typeface="Calisto MT" panose="02040603050505030304" pitchFamily="18" charset="0"/>
                <a:cs typeface="Times New Roman" panose="02020603050405020304" pitchFamily="18" charset="0"/>
              </a:rPr>
              <a:t> Case </a:t>
            </a:r>
            <a:endParaRPr lang="en-US" sz="2800" dirty="0"/>
          </a:p>
        </p:txBody>
      </p:sp>
      <p:graphicFrame>
        <p:nvGraphicFramePr>
          <p:cNvPr id="2" name="Tabel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0654891"/>
              </p:ext>
            </p:extLst>
          </p:nvPr>
        </p:nvGraphicFramePr>
        <p:xfrm>
          <a:off x="1293851" y="1971086"/>
          <a:ext cx="7526298" cy="3717623"/>
        </p:xfrm>
        <a:graphic>
          <a:graphicData uri="http://schemas.openxmlformats.org/drawingml/2006/table">
            <a:tbl>
              <a:tblPr firstRow="1" bandRow="1">
                <a:tableStyleId>{4C366C51-EF0F-4033-AD45-72283E4BE4B5}</a:tableStyleId>
              </a:tblPr>
              <a:tblGrid>
                <a:gridCol w="1868449">
                  <a:extLst>
                    <a:ext uri="{9D8B030D-6E8A-4147-A177-3AD203B41FA5}">
                      <a16:colId xmlns:a16="http://schemas.microsoft.com/office/drawing/2014/main" val="4190671146"/>
                    </a:ext>
                  </a:extLst>
                </a:gridCol>
                <a:gridCol w="3848100">
                  <a:extLst>
                    <a:ext uri="{9D8B030D-6E8A-4147-A177-3AD203B41FA5}">
                      <a16:colId xmlns:a16="http://schemas.microsoft.com/office/drawing/2014/main" val="1343085531"/>
                    </a:ext>
                  </a:extLst>
                </a:gridCol>
                <a:gridCol w="1809749">
                  <a:extLst>
                    <a:ext uri="{9D8B030D-6E8A-4147-A177-3AD203B41FA5}">
                      <a16:colId xmlns:a16="http://schemas.microsoft.com/office/drawing/2014/main" val="125841835"/>
                    </a:ext>
                  </a:extLst>
                </a:gridCol>
              </a:tblGrid>
              <a:tr h="75065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</a:rPr>
                        <a:t>Input</a:t>
                      </a:r>
                      <a:endParaRPr lang="en-US" sz="2000" b="1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</a:rPr>
                        <a:t>Expected Output</a:t>
                      </a:r>
                      <a:endParaRPr lang="en-US" sz="2000" b="1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</a:rPr>
                        <a:t>Output</a:t>
                      </a:r>
                      <a:endParaRPr lang="en-US" sz="2000" b="1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40544750"/>
                  </a:ext>
                </a:extLst>
              </a:tr>
              <a:tr h="76441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PT" sz="20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“1000b”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PT" sz="20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Update</a:t>
                      </a:r>
                      <a:r>
                        <a:rPr lang="pt-PT" sz="2000" baseline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 </a:t>
                      </a:r>
                      <a:r>
                        <a:rPr lang="pt-PT" sz="2000" baseline="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the</a:t>
                      </a:r>
                      <a:r>
                        <a:rPr lang="pt-PT" sz="2000" baseline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 </a:t>
                      </a:r>
                      <a:r>
                        <a:rPr lang="pt-PT" sz="2000" baseline="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accelerometer</a:t>
                      </a:r>
                      <a:r>
                        <a:rPr lang="pt-PT" sz="2000" baseline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 X </a:t>
                      </a:r>
                      <a:r>
                        <a:rPr lang="pt-PT" sz="2000" baseline="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Axis</a:t>
                      </a:r>
                      <a:r>
                        <a:rPr lang="pt-PT" sz="2000" baseline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 to 2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 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73832694"/>
                  </a:ext>
                </a:extLst>
              </a:tr>
              <a:tr h="80047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PT" sz="20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“1001b”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PT" sz="20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Update</a:t>
                      </a:r>
                      <a:r>
                        <a:rPr lang="pt-PT" sz="2000" baseline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 </a:t>
                      </a:r>
                      <a:r>
                        <a:rPr lang="pt-PT" sz="2000" baseline="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the</a:t>
                      </a:r>
                      <a:r>
                        <a:rPr lang="pt-PT" sz="2000" baseline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 </a:t>
                      </a:r>
                      <a:r>
                        <a:rPr lang="pt-PT" sz="2000" baseline="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accelerometer</a:t>
                      </a:r>
                      <a:r>
                        <a:rPr lang="pt-PT" sz="2000" baseline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 Y </a:t>
                      </a:r>
                      <a:r>
                        <a:rPr lang="pt-PT" sz="2000" baseline="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Axis</a:t>
                      </a:r>
                      <a:r>
                        <a:rPr lang="pt-PT" sz="2000" baseline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 to 2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 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59621335"/>
                  </a:ext>
                </a:extLst>
              </a:tr>
              <a:tr h="70104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PT" sz="20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“1010b”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PT" sz="20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Update</a:t>
                      </a:r>
                      <a:r>
                        <a:rPr lang="pt-PT" sz="2000" baseline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 </a:t>
                      </a:r>
                      <a:r>
                        <a:rPr lang="pt-PT" sz="2000" baseline="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the</a:t>
                      </a:r>
                      <a:r>
                        <a:rPr lang="pt-PT" sz="2000" baseline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 </a:t>
                      </a:r>
                      <a:r>
                        <a:rPr lang="pt-PT" sz="2000" baseline="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Ultrassonic</a:t>
                      </a:r>
                      <a:r>
                        <a:rPr lang="pt-PT" sz="2000" baseline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 Distance to 2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1531394"/>
                  </a:ext>
                </a:extLst>
              </a:tr>
              <a:tr h="7010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20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“1010b”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Update the IR Distance to 0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7818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4491417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b="1" dirty="0" err="1">
                <a:solidFill>
                  <a:schemeClr val="tx1"/>
                </a:solidFill>
              </a:rPr>
              <a:t>Command</a:t>
            </a:r>
            <a:r>
              <a:rPr lang="pt-PT" b="1" dirty="0">
                <a:solidFill>
                  <a:schemeClr val="tx1"/>
                </a:solidFill>
              </a:rPr>
              <a:t> </a:t>
            </a:r>
            <a:r>
              <a:rPr lang="pt-PT" b="1" dirty="0" err="1">
                <a:solidFill>
                  <a:schemeClr val="tx1"/>
                </a:solidFill>
              </a:rPr>
              <a:t>Handler</a:t>
            </a:r>
            <a:r>
              <a:rPr lang="pt-PT" b="1" dirty="0">
                <a:solidFill>
                  <a:schemeClr val="tx1"/>
                </a:solidFill>
              </a:rPr>
              <a:t> </a:t>
            </a:r>
            <a:r>
              <a:rPr lang="pt-PT" b="1" dirty="0" err="1">
                <a:solidFill>
                  <a:schemeClr val="tx1"/>
                </a:solidFill>
              </a:rPr>
              <a:t>Thread</a:t>
            </a:r>
            <a:r>
              <a:rPr lang="pt-PT" b="1" dirty="0">
                <a:solidFill>
                  <a:schemeClr val="tx1"/>
                </a:solidFill>
              </a:rPr>
              <a:t>  </a:t>
            </a:r>
            <a:r>
              <a:rPr lang="pt-PT" b="1" dirty="0" err="1">
                <a:solidFill>
                  <a:schemeClr val="tx1"/>
                </a:solidFill>
              </a:rPr>
              <a:t>Function</a:t>
            </a:r>
            <a:endParaRPr lang="pt-PT" b="1" dirty="0">
              <a:solidFill>
                <a:schemeClr val="tx1"/>
              </a:solidFill>
            </a:endParaRPr>
          </a:p>
        </p:txBody>
      </p:sp>
      <p:pic>
        <p:nvPicPr>
          <p:cNvPr id="4" name="Imagem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7" y="2298874"/>
            <a:ext cx="4817365" cy="322018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369515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2"/>
          <p:cNvSpPr txBox="1">
            <a:spLocks/>
          </p:cNvSpPr>
          <p:nvPr/>
        </p:nvSpPr>
        <p:spPr>
          <a:xfrm>
            <a:off x="2225615" y="-15198"/>
            <a:ext cx="4988001" cy="119675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E48"/>
              </a:buClr>
              <a:buFont typeface="Calibri"/>
              <a:buNone/>
              <a:defRPr sz="3600" b="0" i="0" u="none" strike="noStrike" cap="none">
                <a:solidFill>
                  <a:srgbClr val="373E4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pPr marL="177800" algn="ctr"/>
            <a:r>
              <a:rPr lang="pt-PT" b="1" dirty="0" err="1"/>
              <a:t>Update</a:t>
            </a:r>
            <a:r>
              <a:rPr lang="pt-PT" b="1" dirty="0"/>
              <a:t> GUI</a:t>
            </a:r>
            <a:r>
              <a:rPr lang="pt-PT" b="1" dirty="0">
                <a:solidFill>
                  <a:schemeClr val="tx1"/>
                </a:solidFill>
              </a:rPr>
              <a:t> </a:t>
            </a:r>
            <a:r>
              <a:rPr lang="pt-PT" b="1" dirty="0" err="1">
                <a:solidFill>
                  <a:schemeClr val="tx1"/>
                </a:solidFill>
              </a:rPr>
              <a:t>Thread</a:t>
            </a:r>
            <a:r>
              <a:rPr lang="pt-PT" b="1" dirty="0">
                <a:solidFill>
                  <a:schemeClr val="tx1"/>
                </a:solidFill>
              </a:rPr>
              <a:t> </a:t>
            </a:r>
            <a:r>
              <a:rPr lang="pt-PT" b="1" dirty="0" err="1">
                <a:solidFill>
                  <a:schemeClr val="tx1"/>
                </a:solidFill>
              </a:rPr>
              <a:t>Function</a:t>
            </a:r>
            <a:r>
              <a:rPr lang="pt-PT" b="1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5" name="Retângulo 4"/>
          <p:cNvSpPr/>
          <p:nvPr/>
        </p:nvSpPr>
        <p:spPr>
          <a:xfrm>
            <a:off x="1258405" y="1314710"/>
            <a:ext cx="273207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PT" sz="2800" b="1" dirty="0" err="1">
                <a:solidFill>
                  <a:srgbClr val="0D0D0D"/>
                </a:solidFill>
                <a:latin typeface="Calisto MT" panose="02040603050505030304" pitchFamily="18" charset="0"/>
                <a:cs typeface="Times New Roman" panose="02020603050405020304" pitchFamily="18" charset="0"/>
              </a:rPr>
              <a:t>Test</a:t>
            </a:r>
            <a:r>
              <a:rPr lang="pt-PT" sz="2800" b="1" dirty="0">
                <a:solidFill>
                  <a:srgbClr val="0D0D0D"/>
                </a:solidFill>
                <a:latin typeface="Calisto MT" panose="02040603050505030304" pitchFamily="18" charset="0"/>
                <a:cs typeface="Times New Roman" panose="02020603050405020304" pitchFamily="18" charset="0"/>
              </a:rPr>
              <a:t> Case </a:t>
            </a:r>
            <a:endParaRPr lang="en-US" sz="2800" dirty="0"/>
          </a:p>
        </p:txBody>
      </p:sp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8265095"/>
              </p:ext>
            </p:extLst>
          </p:nvPr>
        </p:nvGraphicFramePr>
        <p:xfrm>
          <a:off x="1258405" y="1841805"/>
          <a:ext cx="7545616" cy="1833564"/>
        </p:xfrm>
        <a:graphic>
          <a:graphicData uri="http://schemas.openxmlformats.org/drawingml/2006/table">
            <a:tbl>
              <a:tblPr firstRow="1" firstCol="1" bandRow="1">
                <a:tableStyleId>{4C366C51-EF0F-4033-AD45-72283E4BE4B5}</a:tableStyleId>
              </a:tblPr>
              <a:tblGrid>
                <a:gridCol w="2483601">
                  <a:extLst>
                    <a:ext uri="{9D8B030D-6E8A-4147-A177-3AD203B41FA5}">
                      <a16:colId xmlns:a16="http://schemas.microsoft.com/office/drawing/2014/main" val="2043274688"/>
                    </a:ext>
                  </a:extLst>
                </a:gridCol>
                <a:gridCol w="3175136">
                  <a:extLst>
                    <a:ext uri="{9D8B030D-6E8A-4147-A177-3AD203B41FA5}">
                      <a16:colId xmlns:a16="http://schemas.microsoft.com/office/drawing/2014/main" val="3824270514"/>
                    </a:ext>
                  </a:extLst>
                </a:gridCol>
                <a:gridCol w="1886879">
                  <a:extLst>
                    <a:ext uri="{9D8B030D-6E8A-4147-A177-3AD203B41FA5}">
                      <a16:colId xmlns:a16="http://schemas.microsoft.com/office/drawing/2014/main" val="542628408"/>
                    </a:ext>
                  </a:extLst>
                </a:gridCol>
              </a:tblGrid>
              <a:tr h="43148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Input</a:t>
                      </a:r>
                      <a:endParaRPr lang="en-US" sz="2000" b="1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</a:rPr>
                        <a:t>Expected Output</a:t>
                      </a:r>
                      <a:endParaRPr lang="en-US" sz="2000" b="1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</a:rPr>
                        <a:t>Output</a:t>
                      </a:r>
                      <a:endParaRPr lang="en-US" sz="2000" b="1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06076427"/>
                  </a:ext>
                </a:extLst>
              </a:tr>
              <a:tr h="140208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PT" sz="20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“STOP”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PT" sz="2000" dirty="0" err="1">
                          <a:solidFill>
                            <a:schemeClr val="tx1"/>
                          </a:solidFill>
                          <a:effectLst/>
                        </a:rPr>
                        <a:t>Write</a:t>
                      </a:r>
                      <a:r>
                        <a:rPr lang="pt-PT" sz="2000" baseline="0" dirty="0">
                          <a:solidFill>
                            <a:schemeClr val="tx1"/>
                          </a:solidFill>
                          <a:effectLst/>
                        </a:rPr>
                        <a:t> “STOP” </a:t>
                      </a:r>
                      <a:r>
                        <a:rPr lang="pt-PT" sz="2000" baseline="0" dirty="0" err="1">
                          <a:solidFill>
                            <a:schemeClr val="tx1"/>
                          </a:solidFill>
                          <a:effectLst/>
                        </a:rPr>
                        <a:t>on</a:t>
                      </a:r>
                      <a:r>
                        <a:rPr lang="pt-PT" sz="2000" baseline="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pt-PT" sz="2000" baseline="0" dirty="0" err="1">
                          <a:solidFill>
                            <a:schemeClr val="tx1"/>
                          </a:solidFill>
                          <a:effectLst/>
                        </a:rPr>
                        <a:t>the</a:t>
                      </a:r>
                      <a:r>
                        <a:rPr lang="pt-PT" sz="2000" baseline="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pt-PT" sz="2000" baseline="0" dirty="0" err="1">
                          <a:solidFill>
                            <a:schemeClr val="tx1"/>
                          </a:solidFill>
                          <a:effectLst/>
                        </a:rPr>
                        <a:t>Message</a:t>
                      </a:r>
                      <a:r>
                        <a:rPr lang="pt-PT" sz="2000" baseline="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pt-PT" sz="2000" baseline="0" dirty="0" err="1">
                          <a:solidFill>
                            <a:schemeClr val="tx1"/>
                          </a:solidFill>
                          <a:effectLst/>
                        </a:rPr>
                        <a:t>queue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 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235965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5413567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b="1" dirty="0" err="1">
                <a:solidFill>
                  <a:schemeClr val="tx1"/>
                </a:solidFill>
              </a:rPr>
              <a:t>Shutdown</a:t>
            </a:r>
            <a:r>
              <a:rPr lang="pt-PT" b="1" dirty="0">
                <a:solidFill>
                  <a:schemeClr val="tx1"/>
                </a:solidFill>
              </a:rPr>
              <a:t> </a:t>
            </a:r>
            <a:r>
              <a:rPr lang="pt-PT" b="1" dirty="0" err="1">
                <a:solidFill>
                  <a:schemeClr val="tx1"/>
                </a:solidFill>
              </a:rPr>
              <a:t>Thread</a:t>
            </a:r>
            <a:r>
              <a:rPr lang="pt-PT" b="1" dirty="0">
                <a:solidFill>
                  <a:schemeClr val="tx1"/>
                </a:solidFill>
              </a:rPr>
              <a:t> </a:t>
            </a:r>
            <a:r>
              <a:rPr lang="pt-PT" b="1" dirty="0" err="1">
                <a:solidFill>
                  <a:schemeClr val="tx1"/>
                </a:solidFill>
              </a:rPr>
              <a:t>Function</a:t>
            </a:r>
            <a:endParaRPr lang="pt-PT" b="1" dirty="0">
              <a:solidFill>
                <a:schemeClr val="tx1"/>
              </a:solidFill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8510" y="1196752"/>
            <a:ext cx="4555777" cy="5691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704891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exto 1"/>
          <p:cNvSpPr>
            <a:spLocks noGrp="1"/>
          </p:cNvSpPr>
          <p:nvPr>
            <p:ph type="body" idx="1"/>
          </p:nvPr>
        </p:nvSpPr>
        <p:spPr>
          <a:xfrm>
            <a:off x="1281061" y="1115684"/>
            <a:ext cx="7597352" cy="5184575"/>
          </a:xfrm>
        </p:spPr>
        <p:txBody>
          <a:bodyPr/>
          <a:lstStyle/>
          <a:p>
            <a:pPr marL="177800" indent="0" algn="ctr">
              <a:buNone/>
            </a:pPr>
            <a:endParaRPr lang="pt-PT" sz="6600" dirty="0"/>
          </a:p>
          <a:p>
            <a:pPr marL="177800" indent="0" algn="ctr">
              <a:buNone/>
            </a:pPr>
            <a:endParaRPr lang="pt-PT" sz="6600" dirty="0"/>
          </a:p>
          <a:p>
            <a:pPr marL="177800" indent="0" algn="ctr">
              <a:buNone/>
            </a:pPr>
            <a:r>
              <a:rPr lang="pt-PT" sz="6600" b="1" dirty="0">
                <a:solidFill>
                  <a:schemeClr val="tx1"/>
                </a:solidFill>
              </a:rPr>
              <a:t>GUI Sketch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0104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 txBox="1">
            <a:spLocks noGrp="1"/>
          </p:cNvSpPr>
          <p:nvPr>
            <p:ph type="title"/>
          </p:nvPr>
        </p:nvSpPr>
        <p:spPr>
          <a:xfrm>
            <a:off x="2483767" y="0"/>
            <a:ext cx="4680520" cy="119675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 algn="ctr">
              <a:buSzPct val="25000"/>
            </a:pPr>
            <a:r>
              <a:rPr lang="en-US" b="1" dirty="0"/>
              <a:t>Motor Driver (L298)</a:t>
            </a:r>
            <a:endParaRPr lang="en-GB" sz="3600" b="1" i="0" u="none" strike="noStrike" cap="none" dirty="0">
              <a:solidFill>
                <a:srgbClr val="373E48"/>
              </a:solidFill>
              <a:sym typeface="Calibri"/>
            </a:endParaRPr>
          </a:p>
        </p:txBody>
      </p:sp>
      <p:sp>
        <p:nvSpPr>
          <p:cNvPr id="2" name="Retângulo 1"/>
          <p:cNvSpPr/>
          <p:nvPr/>
        </p:nvSpPr>
        <p:spPr>
          <a:xfrm>
            <a:off x="1190445" y="1196752"/>
            <a:ext cx="7953555" cy="4834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</a:pPr>
            <a:r>
              <a:rPr lang="en-US" sz="2400" b="1" dirty="0">
                <a:solidFill>
                  <a:srgbClr val="0D0D0D"/>
                </a:solidFill>
                <a:latin typeface="Calisto MT" panose="02040603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Test Case</a:t>
            </a:r>
            <a:r>
              <a:rPr lang="en-US" sz="2400" b="1" dirty="0">
                <a:latin typeface="Calisto MT" panose="02040603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sz="2400" dirty="0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graphicFrame>
        <p:nvGraphicFramePr>
          <p:cNvPr id="4" name="Tabe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9503606"/>
              </p:ext>
            </p:extLst>
          </p:nvPr>
        </p:nvGraphicFramePr>
        <p:xfrm>
          <a:off x="1190445" y="2001328"/>
          <a:ext cx="7712015" cy="4502988"/>
        </p:xfrm>
        <a:graphic>
          <a:graphicData uri="http://schemas.openxmlformats.org/drawingml/2006/table">
            <a:tbl>
              <a:tblPr firstRow="1" firstCol="1" bandRow="1">
                <a:tableStyleId>{4C366C51-EF0F-4033-AD45-72283E4BE4B5}</a:tableStyleId>
              </a:tblPr>
              <a:tblGrid>
                <a:gridCol w="3381555">
                  <a:extLst>
                    <a:ext uri="{9D8B030D-6E8A-4147-A177-3AD203B41FA5}">
                      <a16:colId xmlns:a16="http://schemas.microsoft.com/office/drawing/2014/main" val="4217346513"/>
                    </a:ext>
                  </a:extLst>
                </a:gridCol>
                <a:gridCol w="2674189">
                  <a:extLst>
                    <a:ext uri="{9D8B030D-6E8A-4147-A177-3AD203B41FA5}">
                      <a16:colId xmlns:a16="http://schemas.microsoft.com/office/drawing/2014/main" val="3686269619"/>
                    </a:ext>
                  </a:extLst>
                </a:gridCol>
                <a:gridCol w="1656271">
                  <a:extLst>
                    <a:ext uri="{9D8B030D-6E8A-4147-A177-3AD203B41FA5}">
                      <a16:colId xmlns:a16="http://schemas.microsoft.com/office/drawing/2014/main" val="1868178432"/>
                    </a:ext>
                  </a:extLst>
                </a:gridCol>
              </a:tblGrid>
              <a:tr h="41901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Input</a:t>
                      </a:r>
                      <a:endParaRPr lang="en-US" sz="2000" b="1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Expected Output</a:t>
                      </a:r>
                      <a:endParaRPr lang="en-US" sz="2000" b="1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</a:rPr>
                        <a:t>Output</a:t>
                      </a:r>
                      <a:endParaRPr lang="en-US" sz="2000" b="1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67680620"/>
                  </a:ext>
                </a:extLst>
              </a:tr>
              <a:tr h="576473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266065" algn="l"/>
                          <a:tab pos="876300" algn="ctr"/>
                        </a:tabLst>
                      </a:pPr>
                      <a:r>
                        <a:rPr lang="en-US" sz="2000" dirty="0">
                          <a:effectLst/>
                        </a:rPr>
                        <a:t>		ENA = 0  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Motor A is disable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 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80839318"/>
                  </a:ext>
                </a:extLst>
              </a:tr>
              <a:tr h="87687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ENA = 1  IN1 = 0  IN2 = 0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Motor A is stopped (brakes)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 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25710395"/>
                  </a:ext>
                </a:extLst>
              </a:tr>
              <a:tr h="87687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ENA = 1  IN1 = 0  IN2 = 1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Motor A is on and turning backwards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 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37725360"/>
                  </a:ext>
                </a:extLst>
              </a:tr>
              <a:tr h="87687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ENA = 1  IN1 = 1  IN2 = 0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Motor A is on and turning forwards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 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27168837"/>
                  </a:ext>
                </a:extLst>
              </a:tr>
              <a:tr h="87687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ENA = 1  IN1 = 1  IN2 = 1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Motor A is stopped (brakes)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 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690770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22804008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b="1" dirty="0">
                <a:solidFill>
                  <a:schemeClr val="tx1"/>
                </a:solidFill>
              </a:rPr>
              <a:t>GUI Sketch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6026" y="1485900"/>
            <a:ext cx="6580573" cy="490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692641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exto 1"/>
          <p:cNvSpPr>
            <a:spLocks noGrp="1"/>
          </p:cNvSpPr>
          <p:nvPr>
            <p:ph type="body" idx="1"/>
          </p:nvPr>
        </p:nvSpPr>
        <p:spPr>
          <a:xfrm>
            <a:off x="1295128" y="1115684"/>
            <a:ext cx="7597352" cy="5184575"/>
          </a:xfrm>
        </p:spPr>
        <p:txBody>
          <a:bodyPr/>
          <a:lstStyle/>
          <a:p>
            <a:pPr marL="177800" indent="0" algn="ctr">
              <a:buNone/>
            </a:pPr>
            <a:endParaRPr lang="pt-PT" sz="6600" dirty="0"/>
          </a:p>
          <a:p>
            <a:pPr marL="177800" indent="0" algn="ctr">
              <a:buNone/>
            </a:pPr>
            <a:endParaRPr lang="pt-PT" sz="6600" dirty="0"/>
          </a:p>
          <a:p>
            <a:pPr marL="177800" indent="0" algn="ctr">
              <a:buNone/>
            </a:pPr>
            <a:r>
              <a:rPr lang="pt-PT" sz="6600" b="1" dirty="0" err="1">
                <a:solidFill>
                  <a:schemeClr val="tx1"/>
                </a:solidFill>
              </a:rPr>
              <a:t>Task</a:t>
            </a:r>
            <a:r>
              <a:rPr lang="pt-PT" sz="6600" b="1" dirty="0">
                <a:solidFill>
                  <a:schemeClr val="tx1"/>
                </a:solidFill>
              </a:rPr>
              <a:t> </a:t>
            </a:r>
            <a:r>
              <a:rPr lang="pt-PT" sz="6600" b="1" dirty="0" err="1">
                <a:solidFill>
                  <a:schemeClr val="tx1"/>
                </a:solidFill>
              </a:rPr>
              <a:t>Division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8924055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b="1" dirty="0" err="1">
                <a:solidFill>
                  <a:schemeClr val="tx1"/>
                </a:solidFill>
              </a:rPr>
              <a:t>Task</a:t>
            </a:r>
            <a:r>
              <a:rPr lang="pt-PT" b="1" dirty="0">
                <a:solidFill>
                  <a:schemeClr val="tx1"/>
                </a:solidFill>
              </a:rPr>
              <a:t> </a:t>
            </a:r>
            <a:r>
              <a:rPr lang="pt-PT" b="1" dirty="0" err="1">
                <a:solidFill>
                  <a:schemeClr val="tx1"/>
                </a:solidFill>
              </a:rPr>
              <a:t>Division</a:t>
            </a:r>
            <a:r>
              <a:rPr lang="pt-PT" b="1" dirty="0">
                <a:solidFill>
                  <a:schemeClr val="tx1"/>
                </a:solidFill>
              </a:rPr>
              <a:t> </a:t>
            </a:r>
            <a:endParaRPr lang="en-US" b="1" dirty="0">
              <a:solidFill>
                <a:schemeClr val="tx1"/>
              </a:solidFill>
            </a:endParaRPr>
          </a:p>
        </p:txBody>
      </p:sp>
      <p:graphicFrame>
        <p:nvGraphicFramePr>
          <p:cNvPr id="4" name="Tabela 3"/>
          <p:cNvGraphicFramePr>
            <a:graphicFrameLocks noGrp="1"/>
          </p:cNvGraphicFramePr>
          <p:nvPr>
            <p:extLst/>
          </p:nvPr>
        </p:nvGraphicFramePr>
        <p:xfrm>
          <a:off x="1463041" y="1437980"/>
          <a:ext cx="7019779" cy="5350458"/>
        </p:xfrm>
        <a:graphic>
          <a:graphicData uri="http://schemas.openxmlformats.org/drawingml/2006/table">
            <a:tbl>
              <a:tblPr>
                <a:tableStyleId>{4C366C51-EF0F-4033-AD45-72283E4BE4B5}</a:tableStyleId>
              </a:tblPr>
              <a:tblGrid>
                <a:gridCol w="1782006">
                  <a:extLst>
                    <a:ext uri="{9D8B030D-6E8A-4147-A177-3AD203B41FA5}">
                      <a16:colId xmlns:a16="http://schemas.microsoft.com/office/drawing/2014/main" val="721492177"/>
                    </a:ext>
                  </a:extLst>
                </a:gridCol>
                <a:gridCol w="1333277">
                  <a:extLst>
                    <a:ext uri="{9D8B030D-6E8A-4147-A177-3AD203B41FA5}">
                      <a16:colId xmlns:a16="http://schemas.microsoft.com/office/drawing/2014/main" val="2133240463"/>
                    </a:ext>
                  </a:extLst>
                </a:gridCol>
                <a:gridCol w="1226301">
                  <a:extLst>
                    <a:ext uri="{9D8B030D-6E8A-4147-A177-3AD203B41FA5}">
                      <a16:colId xmlns:a16="http://schemas.microsoft.com/office/drawing/2014/main" val="761496061"/>
                    </a:ext>
                  </a:extLst>
                </a:gridCol>
                <a:gridCol w="1875242">
                  <a:extLst>
                    <a:ext uri="{9D8B030D-6E8A-4147-A177-3AD203B41FA5}">
                      <a16:colId xmlns:a16="http://schemas.microsoft.com/office/drawing/2014/main" val="3845088093"/>
                    </a:ext>
                  </a:extLst>
                </a:gridCol>
                <a:gridCol w="802953">
                  <a:extLst>
                    <a:ext uri="{9D8B030D-6E8A-4147-A177-3AD203B41FA5}">
                      <a16:colId xmlns:a16="http://schemas.microsoft.com/office/drawing/2014/main" val="2160021475"/>
                    </a:ext>
                  </a:extLst>
                </a:gridCol>
              </a:tblGrid>
              <a:tr h="35427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Task</a:t>
                      </a:r>
                      <a:endParaRPr lang="en-US" sz="1600" b="1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794" marR="28794" marT="28794" marB="28794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Developer(s</a:t>
                      </a:r>
                      <a:r>
                        <a:rPr lang="en-US" sz="16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US" sz="1600" b="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794" marR="28794" marT="28794" marB="28794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Knowledge</a:t>
                      </a:r>
                      <a:endParaRPr lang="en-US" sz="1600" b="1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794" marR="28794" marT="28794" marB="28794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 Learn </a:t>
                      </a:r>
                      <a:endParaRPr lang="en-US" sz="1600" b="1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794" marR="28794" marT="28794" marB="28794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Time</a:t>
                      </a:r>
                      <a:endParaRPr lang="en-US" sz="1600" b="1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794" marR="28794" marT="28794" marB="28794"/>
                </a:tc>
                <a:extLst>
                  <a:ext uri="{0D108BD9-81ED-4DB2-BD59-A6C34878D82A}">
                    <a16:rowId xmlns:a16="http://schemas.microsoft.com/office/drawing/2014/main" val="2725594539"/>
                  </a:ext>
                </a:extLst>
              </a:tr>
              <a:tr h="244976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Sensors interface and Data acquisition  </a:t>
                      </a:r>
                      <a:endParaRPr lang="en-US" sz="1600" b="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794" marR="28794" marT="28794" marB="28794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Ailton Lopes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600" b="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794" marR="28794" marT="28794" marB="28794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How to interface the Proximity sensor in Arduino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30 - 40%</a:t>
                      </a:r>
                      <a:endParaRPr lang="en-US" sz="1600" b="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794" marR="28794" marT="28794" marB="28794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b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b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Learn how the Accelerometer sensor works 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b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Interface the sensors using the Raspberry PI 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b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60% - 70%</a:t>
                      </a:r>
                      <a:endParaRPr lang="en-US" sz="1600" b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794" marR="28794" marT="28794" marB="28794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 days</a:t>
                      </a:r>
                      <a:endParaRPr lang="en-US" sz="1600" b="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794" marR="28794" marT="28794" marB="28794"/>
                </a:tc>
                <a:extLst>
                  <a:ext uri="{0D108BD9-81ED-4DB2-BD59-A6C34878D82A}">
                    <a16:rowId xmlns:a16="http://schemas.microsoft.com/office/drawing/2014/main" val="577636475"/>
                  </a:ext>
                </a:extLst>
              </a:tr>
              <a:tr h="82170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Buttons Data acquisition -  </a:t>
                      </a:r>
                      <a:endParaRPr lang="en-US" sz="1600" b="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794" marR="28794" marT="28794" marB="28794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b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b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Nuno Afonso</a:t>
                      </a:r>
                      <a:endParaRPr lang="en-US" sz="1600" b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794" marR="28794" marT="28794" marB="28794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b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b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100%</a:t>
                      </a:r>
                      <a:endParaRPr lang="en-US" sz="1600" b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794" marR="28794" marT="28794" marB="28794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b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b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US" sz="1600" b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794" marR="28794" marT="28794" marB="28794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b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b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 days</a:t>
                      </a:r>
                      <a:endParaRPr lang="en-US" sz="1600" b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794" marR="28794" marT="28794" marB="28794"/>
                </a:tc>
                <a:extLst>
                  <a:ext uri="{0D108BD9-81ED-4DB2-BD59-A6C34878D82A}">
                    <a16:rowId xmlns:a16="http://schemas.microsoft.com/office/drawing/2014/main" val="2025499318"/>
                  </a:ext>
                </a:extLst>
              </a:tr>
              <a:tr h="172471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Data treatment –  </a:t>
                      </a:r>
                      <a:endParaRPr lang="en-US" sz="1600" b="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794" marR="28794" marT="28794" marB="28794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b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b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b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b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Nuno Afonso</a:t>
                      </a:r>
                      <a:endParaRPr lang="en-US" sz="1600" b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794" marR="28794" marT="28794" marB="28794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80%</a:t>
                      </a:r>
                      <a:endParaRPr lang="en-US" sz="1600" b="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794" marR="28794" marT="28794" marB="28794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b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 best algorithm to detect the position hand based on the data measured by the sensors 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b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20%</a:t>
                      </a:r>
                      <a:endParaRPr lang="en-US" sz="1600" b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794" marR="28794" marT="28794" marB="28794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 days</a:t>
                      </a:r>
                      <a:endParaRPr lang="en-US" sz="1600" b="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794" marR="28794" marT="28794" marB="28794"/>
                </a:tc>
                <a:extLst>
                  <a:ext uri="{0D108BD9-81ED-4DB2-BD59-A6C34878D82A}">
                    <a16:rowId xmlns:a16="http://schemas.microsoft.com/office/drawing/2014/main" val="35353933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56379072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b="1" dirty="0" err="1">
                <a:solidFill>
                  <a:schemeClr val="tx1"/>
                </a:solidFill>
              </a:rPr>
              <a:t>Task</a:t>
            </a:r>
            <a:r>
              <a:rPr lang="pt-PT" b="1" dirty="0">
                <a:solidFill>
                  <a:schemeClr val="tx1"/>
                </a:solidFill>
              </a:rPr>
              <a:t> </a:t>
            </a:r>
            <a:r>
              <a:rPr lang="pt-PT" b="1" dirty="0" err="1">
                <a:solidFill>
                  <a:schemeClr val="tx1"/>
                </a:solidFill>
              </a:rPr>
              <a:t>Division</a:t>
            </a:r>
            <a:r>
              <a:rPr lang="pt-PT" b="1" dirty="0">
                <a:solidFill>
                  <a:schemeClr val="tx1"/>
                </a:solidFill>
              </a:rPr>
              <a:t> </a:t>
            </a:r>
            <a:endParaRPr lang="en-US" b="1" dirty="0">
              <a:solidFill>
                <a:schemeClr val="tx1"/>
              </a:solidFill>
            </a:endParaRPr>
          </a:p>
        </p:txBody>
      </p:sp>
      <p:graphicFrame>
        <p:nvGraphicFramePr>
          <p:cNvPr id="4" name="Tabela 3"/>
          <p:cNvGraphicFramePr>
            <a:graphicFrameLocks noGrp="1"/>
          </p:cNvGraphicFramePr>
          <p:nvPr>
            <p:extLst/>
          </p:nvPr>
        </p:nvGraphicFramePr>
        <p:xfrm>
          <a:off x="1295128" y="1288832"/>
          <a:ext cx="7485710" cy="5460151"/>
        </p:xfrm>
        <a:graphic>
          <a:graphicData uri="http://schemas.openxmlformats.org/drawingml/2006/table">
            <a:tbl>
              <a:tblPr>
                <a:tableStyleId>{4C366C51-EF0F-4033-AD45-72283E4BE4B5}</a:tableStyleId>
              </a:tblPr>
              <a:tblGrid>
                <a:gridCol w="2006676">
                  <a:extLst>
                    <a:ext uri="{9D8B030D-6E8A-4147-A177-3AD203B41FA5}">
                      <a16:colId xmlns:a16="http://schemas.microsoft.com/office/drawing/2014/main" val="436029374"/>
                    </a:ext>
                  </a:extLst>
                </a:gridCol>
                <a:gridCol w="1410750">
                  <a:extLst>
                    <a:ext uri="{9D8B030D-6E8A-4147-A177-3AD203B41FA5}">
                      <a16:colId xmlns:a16="http://schemas.microsoft.com/office/drawing/2014/main" val="1134875291"/>
                    </a:ext>
                  </a:extLst>
                </a:gridCol>
                <a:gridCol w="1297557">
                  <a:extLst>
                    <a:ext uri="{9D8B030D-6E8A-4147-A177-3AD203B41FA5}">
                      <a16:colId xmlns:a16="http://schemas.microsoft.com/office/drawing/2014/main" val="3898123457"/>
                    </a:ext>
                  </a:extLst>
                </a:gridCol>
                <a:gridCol w="1984204">
                  <a:extLst>
                    <a:ext uri="{9D8B030D-6E8A-4147-A177-3AD203B41FA5}">
                      <a16:colId xmlns:a16="http://schemas.microsoft.com/office/drawing/2014/main" val="491475299"/>
                    </a:ext>
                  </a:extLst>
                </a:gridCol>
                <a:gridCol w="786523">
                  <a:extLst>
                    <a:ext uri="{9D8B030D-6E8A-4147-A177-3AD203B41FA5}">
                      <a16:colId xmlns:a16="http://schemas.microsoft.com/office/drawing/2014/main" val="683746546"/>
                    </a:ext>
                  </a:extLst>
                </a:gridCol>
              </a:tblGrid>
              <a:tr h="115851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16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Motors Integration 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7415" marR="57415" marT="57415" marB="57415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Nuno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Afonso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7415" marR="57415" marT="57415" marB="57415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60%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7415" marR="57415" marT="57415" marB="57415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Studying the ways of implement PWM on the Raspberry PI</a:t>
                      </a:r>
                      <a:b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40%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7415" marR="57415" marT="57415" marB="57415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 days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7415" marR="57415" marT="57415" marB="57415"/>
                </a:tc>
                <a:extLst>
                  <a:ext uri="{0D108BD9-81ED-4DB2-BD59-A6C34878D82A}">
                    <a16:rowId xmlns:a16="http://schemas.microsoft.com/office/drawing/2014/main" val="2062211784"/>
                  </a:ext>
                </a:extLst>
              </a:tr>
              <a:tr h="204288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16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Communication system</a:t>
                      </a:r>
                      <a:b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implementation 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7415" marR="57415" marT="57415" marB="57415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Ailton Lopes 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Nuno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Afonso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7415" marR="57415" marT="57415" marB="57415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0%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7415" marR="57415" marT="57415" marB="57415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Since it’s the first time we are implementing this type of communication we have everything to learn about it 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100%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7415" marR="57415" marT="57415" marB="57415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 days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7415" marR="57415" marT="57415" marB="57415"/>
                </a:tc>
                <a:extLst>
                  <a:ext uri="{0D108BD9-81ED-4DB2-BD59-A6C34878D82A}">
                    <a16:rowId xmlns:a16="http://schemas.microsoft.com/office/drawing/2014/main" val="2316713490"/>
                  </a:ext>
                </a:extLst>
              </a:tr>
              <a:tr h="115795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16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Graphical interface implementation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7415" marR="57415" marT="57415" marB="57415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Ailton Lopes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Nuno Afonso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7415" marR="57415" marT="57415" marB="57415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100 %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7415" marR="57415" marT="57415" marB="57415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7415" marR="57415" marT="57415" marB="57415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30 days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7415" marR="57415" marT="57415" marB="57415"/>
                </a:tc>
                <a:extLst>
                  <a:ext uri="{0D108BD9-81ED-4DB2-BD59-A6C34878D82A}">
                    <a16:rowId xmlns:a16="http://schemas.microsoft.com/office/drawing/2014/main" val="622937863"/>
                  </a:ext>
                </a:extLst>
              </a:tr>
              <a:tr h="110079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Assembling-  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7415" marR="57415" marT="57415" marB="57415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Ailton Lopes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Nuno Afonso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7415" marR="57415" marT="57415" marB="57415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100%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7415" marR="57415" marT="57415" marB="57415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7415" marR="57415" marT="57415" marB="57415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 days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7415" marR="57415" marT="57415" marB="57415"/>
                </a:tc>
                <a:extLst>
                  <a:ext uri="{0D108BD9-81ED-4DB2-BD59-A6C34878D82A}">
                    <a16:rowId xmlns:a16="http://schemas.microsoft.com/office/drawing/2014/main" val="21088871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72977076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exto 1"/>
          <p:cNvSpPr>
            <a:spLocks noGrp="1"/>
          </p:cNvSpPr>
          <p:nvPr>
            <p:ph type="body" idx="1"/>
          </p:nvPr>
        </p:nvSpPr>
        <p:spPr>
          <a:xfrm>
            <a:off x="1266993" y="1186022"/>
            <a:ext cx="7597352" cy="5184575"/>
          </a:xfrm>
        </p:spPr>
        <p:txBody>
          <a:bodyPr/>
          <a:lstStyle/>
          <a:p>
            <a:pPr marL="177800" indent="0" algn="ctr">
              <a:buNone/>
            </a:pPr>
            <a:endParaRPr lang="pt-PT" sz="6600" dirty="0"/>
          </a:p>
          <a:p>
            <a:pPr marL="177800" indent="0" algn="ctr">
              <a:buNone/>
            </a:pPr>
            <a:endParaRPr lang="pt-PT" sz="6600" dirty="0"/>
          </a:p>
          <a:p>
            <a:pPr marL="177800" indent="0" algn="ctr">
              <a:buNone/>
            </a:pPr>
            <a:r>
              <a:rPr lang="pt-PT" sz="6600" b="1" dirty="0" err="1">
                <a:solidFill>
                  <a:schemeClr val="tx1"/>
                </a:solidFill>
              </a:rPr>
              <a:t>Gant</a:t>
            </a:r>
            <a:r>
              <a:rPr lang="pt-PT" sz="6600" b="1" dirty="0">
                <a:solidFill>
                  <a:schemeClr val="tx1"/>
                </a:solidFill>
              </a:rPr>
              <a:t> </a:t>
            </a:r>
            <a:r>
              <a:rPr lang="pt-PT" sz="6600" b="1" dirty="0" err="1">
                <a:solidFill>
                  <a:schemeClr val="tx1"/>
                </a:solidFill>
              </a:rPr>
              <a:t>Diagram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612335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exto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Gantt</a:t>
            </a:r>
            <a:r>
              <a:rPr lang="pt-PT" dirty="0"/>
              <a:t> </a:t>
            </a:r>
            <a:r>
              <a:rPr lang="pt-PT" dirty="0" err="1"/>
              <a:t>Diagram</a:t>
            </a:r>
            <a:endParaRPr lang="pt-PT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1002"/>
            <a:ext cx="9144000" cy="3975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517203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exto 1"/>
          <p:cNvSpPr>
            <a:spLocks noGrp="1"/>
          </p:cNvSpPr>
          <p:nvPr>
            <p:ph type="body" idx="1"/>
          </p:nvPr>
        </p:nvSpPr>
        <p:spPr>
          <a:xfrm>
            <a:off x="886265" y="1196752"/>
            <a:ext cx="8412480" cy="5661247"/>
          </a:xfrm>
        </p:spPr>
        <p:txBody>
          <a:bodyPr/>
          <a:lstStyle/>
          <a:p>
            <a:r>
              <a:rPr lang="en-US" sz="1800" b="1" dirty="0" err="1">
                <a:solidFill>
                  <a:schemeClr val="tx1"/>
                </a:solidFill>
              </a:rPr>
              <a:t>SparkFun</a:t>
            </a:r>
            <a:r>
              <a:rPr lang="en-US" sz="1800" b="1" dirty="0">
                <a:solidFill>
                  <a:schemeClr val="tx1"/>
                </a:solidFill>
              </a:rPr>
              <a:t>: Raspberry Pi 3 Datasheet </a:t>
            </a:r>
            <a:r>
              <a:rPr lang="en-US" sz="1800" dirty="0">
                <a:solidFill>
                  <a:schemeClr val="tx1"/>
                </a:solidFill>
                <a:latin typeface="Consolas" panose="020B0609020204030204" pitchFamily="49" charset="0"/>
                <a:hlinkClick r:id="rId3"/>
              </a:rPr>
              <a:t>https://cdn.sparkfun.com /datasheets /Dev/</a:t>
            </a:r>
            <a:r>
              <a:rPr lang="en-US" sz="1800" dirty="0" err="1">
                <a:solidFill>
                  <a:schemeClr val="tx1"/>
                </a:solidFill>
                <a:latin typeface="Consolas" panose="020B0609020204030204" pitchFamily="49" charset="0"/>
                <a:hlinkClick r:id="rId3"/>
              </a:rPr>
              <a:t>RaspberryPi</a:t>
            </a:r>
            <a:r>
              <a:rPr lang="en-US" sz="1800" dirty="0">
                <a:solidFill>
                  <a:schemeClr val="tx1"/>
                </a:solidFill>
                <a:latin typeface="Consolas" panose="020B0609020204030204" pitchFamily="49" charset="0"/>
                <a:hlinkClick r:id="rId3"/>
              </a:rPr>
              <a:t>/2020826.pdf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endParaRPr lang="en-US" b="1" dirty="0"/>
          </a:p>
          <a:p>
            <a:r>
              <a:rPr lang="en-US" sz="1800" b="1" dirty="0" err="1">
                <a:solidFill>
                  <a:schemeClr val="tx1"/>
                </a:solidFill>
              </a:rPr>
              <a:t>Adafruit</a:t>
            </a:r>
            <a:r>
              <a:rPr lang="en-US" sz="1800" b="1" dirty="0">
                <a:solidFill>
                  <a:schemeClr val="tx1"/>
                </a:solidFill>
              </a:rPr>
              <a:t> Industries: Raspberry B+ Datasheet </a:t>
            </a:r>
            <a:r>
              <a:rPr lang="en-US" sz="1800" dirty="0">
                <a:latin typeface="Consolas" panose="020B0609020204030204" pitchFamily="49" charset="0"/>
                <a:hlinkClick r:id="rId4"/>
              </a:rPr>
              <a:t>https://cdn-shop .</a:t>
            </a:r>
            <a:r>
              <a:rPr lang="en-US" sz="1800" dirty="0" err="1">
                <a:latin typeface="Consolas" panose="020B0609020204030204" pitchFamily="49" charset="0"/>
                <a:hlinkClick r:id="rId4"/>
              </a:rPr>
              <a:t>adafruit</a:t>
            </a:r>
            <a:r>
              <a:rPr lang="en-US" sz="1800" dirty="0">
                <a:latin typeface="Consolas" panose="020B0609020204030204" pitchFamily="49" charset="0"/>
                <a:hlinkClick r:id="rId4"/>
              </a:rPr>
              <a:t>. com/datasheets/pi-specs.pdf</a:t>
            </a:r>
            <a:endParaRPr lang="en-US" sz="1800" dirty="0">
              <a:latin typeface="Consolas" panose="020B0609020204030204" pitchFamily="49" charset="0"/>
            </a:endParaRPr>
          </a:p>
          <a:p>
            <a:r>
              <a:rPr lang="pt-PT" sz="1800" b="1" dirty="0" err="1">
                <a:solidFill>
                  <a:schemeClr val="tx1"/>
                </a:solidFill>
              </a:rPr>
              <a:t>STMicroelectronics</a:t>
            </a:r>
            <a:r>
              <a:rPr lang="pt-PT" sz="1800" b="1" dirty="0">
                <a:solidFill>
                  <a:schemeClr val="tx1"/>
                </a:solidFill>
              </a:rPr>
              <a:t>: L298 </a:t>
            </a:r>
            <a:r>
              <a:rPr lang="pt-PT" sz="1800" b="1" dirty="0" err="1">
                <a:solidFill>
                  <a:schemeClr val="tx1"/>
                </a:solidFill>
              </a:rPr>
              <a:t>Datasheet</a:t>
            </a:r>
            <a:r>
              <a:rPr lang="pt-PT" sz="1800" b="1" dirty="0">
                <a:solidFill>
                  <a:schemeClr val="tx1"/>
                </a:solidFill>
              </a:rPr>
              <a:t> </a:t>
            </a:r>
            <a:r>
              <a:rPr lang="pt-PT" sz="1800" dirty="0">
                <a:solidFill>
                  <a:schemeClr val="tx1"/>
                </a:solidFill>
                <a:hlinkClick r:id="rId5"/>
              </a:rPr>
              <a:t>http://www.st.com/en/motor-drivers /l298 .</a:t>
            </a:r>
            <a:r>
              <a:rPr lang="pt-PT" sz="1800" dirty="0" err="1">
                <a:solidFill>
                  <a:schemeClr val="tx1"/>
                </a:solidFill>
                <a:hlinkClick r:id="rId5"/>
              </a:rPr>
              <a:t>html</a:t>
            </a:r>
            <a:r>
              <a:rPr lang="pt-PT" sz="1800" dirty="0">
                <a:solidFill>
                  <a:schemeClr val="tx1"/>
                </a:solidFill>
              </a:rPr>
              <a:t> </a:t>
            </a:r>
          </a:p>
          <a:p>
            <a:r>
              <a:rPr lang="en-US" sz="1800" b="1" dirty="0" err="1">
                <a:solidFill>
                  <a:schemeClr val="tx1"/>
                </a:solidFill>
              </a:rPr>
              <a:t>SparkFun</a:t>
            </a:r>
            <a:r>
              <a:rPr lang="en-US" sz="1800" b="1" dirty="0">
                <a:solidFill>
                  <a:schemeClr val="tx1"/>
                </a:solidFill>
              </a:rPr>
              <a:t>: Accelerometer Sensor Datasheet </a:t>
            </a:r>
            <a:r>
              <a:rPr lang="en-US" sz="1800" dirty="0">
                <a:solidFill>
                  <a:schemeClr val="tx1"/>
                </a:solidFill>
                <a:hlinkClick r:id="rId6"/>
              </a:rPr>
              <a:t>https://www.sparkfun.com/datasheets /Sensors/Accelerometer/ADXL345.pdf</a:t>
            </a:r>
            <a:endParaRPr lang="pt-PT" sz="1800" dirty="0">
              <a:solidFill>
                <a:schemeClr val="tx1"/>
              </a:solidFill>
            </a:endParaRPr>
          </a:p>
          <a:p>
            <a:r>
              <a:rPr lang="pt-PT" sz="1800" b="1" dirty="0" err="1">
                <a:solidFill>
                  <a:schemeClr val="tx1"/>
                </a:solidFill>
              </a:rPr>
              <a:t>Gearbest</a:t>
            </a:r>
            <a:r>
              <a:rPr lang="pt-PT" sz="1800" b="1" dirty="0">
                <a:solidFill>
                  <a:schemeClr val="tx1"/>
                </a:solidFill>
              </a:rPr>
              <a:t>: Wireless </a:t>
            </a:r>
            <a:r>
              <a:rPr lang="pt-PT" sz="1800" b="1" dirty="0" err="1">
                <a:solidFill>
                  <a:schemeClr val="tx1"/>
                </a:solidFill>
              </a:rPr>
              <a:t>WiFi</a:t>
            </a:r>
            <a:r>
              <a:rPr lang="pt-PT" sz="1800" b="1" dirty="0">
                <a:solidFill>
                  <a:schemeClr val="tx1"/>
                </a:solidFill>
              </a:rPr>
              <a:t> Network </a:t>
            </a:r>
            <a:r>
              <a:rPr lang="pt-PT" sz="1800" b="1" dirty="0" err="1">
                <a:solidFill>
                  <a:schemeClr val="tx1"/>
                </a:solidFill>
              </a:rPr>
              <a:t>Card</a:t>
            </a:r>
            <a:r>
              <a:rPr lang="pt-PT" sz="1800" dirty="0">
                <a:solidFill>
                  <a:schemeClr val="tx1"/>
                </a:solidFill>
              </a:rPr>
              <a:t>: </a:t>
            </a:r>
            <a:r>
              <a:rPr lang="pt-PT" sz="1800" dirty="0">
                <a:solidFill>
                  <a:schemeClr val="tx1"/>
                </a:solidFill>
                <a:hlinkClick r:id="rId7"/>
              </a:rPr>
              <a:t>http://www.gearbest.com/raspberry-pi/ pp413677.html</a:t>
            </a:r>
            <a:r>
              <a:rPr lang="pt-PT" sz="1800" dirty="0">
                <a:solidFill>
                  <a:schemeClr val="tx1"/>
                </a:solidFill>
              </a:rPr>
              <a:t> </a:t>
            </a:r>
          </a:p>
          <a:p>
            <a:r>
              <a:rPr lang="pt-PT" sz="1800" b="1" dirty="0" err="1">
                <a:solidFill>
                  <a:schemeClr val="tx1"/>
                </a:solidFill>
              </a:rPr>
              <a:t>Gearbest</a:t>
            </a:r>
            <a:r>
              <a:rPr lang="pt-PT" sz="1800" b="1" dirty="0">
                <a:solidFill>
                  <a:schemeClr val="tx1"/>
                </a:solidFill>
              </a:rPr>
              <a:t>: </a:t>
            </a:r>
            <a:r>
              <a:rPr lang="pt-PT" sz="1800" b="1" dirty="0" err="1">
                <a:solidFill>
                  <a:schemeClr val="tx1"/>
                </a:solidFill>
              </a:rPr>
              <a:t>Infrared</a:t>
            </a:r>
            <a:r>
              <a:rPr lang="pt-PT" sz="1800" b="1" dirty="0">
                <a:solidFill>
                  <a:schemeClr val="tx1"/>
                </a:solidFill>
              </a:rPr>
              <a:t> Sensor Module</a:t>
            </a:r>
            <a:r>
              <a:rPr lang="pt-PT" sz="1800" dirty="0">
                <a:solidFill>
                  <a:schemeClr val="tx1"/>
                </a:solidFill>
              </a:rPr>
              <a:t>: </a:t>
            </a:r>
            <a:r>
              <a:rPr lang="pt-PT" sz="1800" dirty="0">
                <a:solidFill>
                  <a:schemeClr val="tx1"/>
                </a:solidFill>
                <a:hlinkClick r:id="rId8"/>
              </a:rPr>
              <a:t>http://www.gearbest.com/sensors/pp_ 356161 .</a:t>
            </a:r>
            <a:r>
              <a:rPr lang="pt-PT" sz="1800" dirty="0" err="1">
                <a:solidFill>
                  <a:schemeClr val="tx1"/>
                </a:solidFill>
                <a:hlinkClick r:id="rId8"/>
              </a:rPr>
              <a:t>html</a:t>
            </a:r>
            <a:endParaRPr lang="pt-PT" sz="1800" dirty="0">
              <a:solidFill>
                <a:schemeClr val="tx1"/>
              </a:solidFill>
            </a:endParaRPr>
          </a:p>
          <a:p>
            <a:r>
              <a:rPr lang="pt-PT" sz="1800" b="1" dirty="0" err="1">
                <a:solidFill>
                  <a:schemeClr val="tx1"/>
                </a:solidFill>
              </a:rPr>
              <a:t>Gearbest</a:t>
            </a:r>
            <a:r>
              <a:rPr lang="pt-PT" sz="1800" b="1" dirty="0">
                <a:solidFill>
                  <a:schemeClr val="tx1"/>
                </a:solidFill>
              </a:rPr>
              <a:t>: </a:t>
            </a:r>
            <a:r>
              <a:rPr lang="en-US" sz="1800" b="1" dirty="0">
                <a:solidFill>
                  <a:schemeClr val="tx1"/>
                </a:solidFill>
              </a:rPr>
              <a:t>SR04 Ultrasonic Distance Sensor</a:t>
            </a:r>
            <a:r>
              <a:rPr lang="pt-PT" sz="1800" b="1" dirty="0">
                <a:solidFill>
                  <a:schemeClr val="tx1"/>
                </a:solidFill>
              </a:rPr>
              <a:t>: </a:t>
            </a:r>
            <a:r>
              <a:rPr lang="pt-PT" sz="1800" dirty="0">
                <a:solidFill>
                  <a:schemeClr val="tx1"/>
                </a:solidFill>
                <a:hlinkClick r:id="rId9"/>
              </a:rPr>
              <a:t>http://www.gearbest.com/ </a:t>
            </a:r>
            <a:r>
              <a:rPr lang="pt-PT" sz="1800" dirty="0" err="1">
                <a:solidFill>
                  <a:schemeClr val="tx1"/>
                </a:solidFill>
                <a:hlinkClick r:id="rId9"/>
              </a:rPr>
              <a:t>development-boards</a:t>
            </a:r>
            <a:r>
              <a:rPr lang="pt-PT" sz="1800" dirty="0">
                <a:solidFill>
                  <a:schemeClr val="tx1"/>
                </a:solidFill>
                <a:hlinkClick r:id="rId9"/>
              </a:rPr>
              <a:t>/pp_58067.html</a:t>
            </a:r>
            <a:endParaRPr lang="pt-PT" sz="1800" dirty="0">
              <a:solidFill>
                <a:schemeClr val="tx1"/>
              </a:solidFill>
            </a:endParaRPr>
          </a:p>
          <a:p>
            <a:r>
              <a:rPr lang="pt-PT" sz="1800" b="1" dirty="0" err="1">
                <a:solidFill>
                  <a:schemeClr val="tx1"/>
                </a:solidFill>
              </a:rPr>
              <a:t>Gearbest</a:t>
            </a:r>
            <a:r>
              <a:rPr lang="pt-PT" sz="1800" b="1" dirty="0">
                <a:solidFill>
                  <a:schemeClr val="tx1"/>
                </a:solidFill>
              </a:rPr>
              <a:t>: </a:t>
            </a:r>
            <a:r>
              <a:rPr lang="en-US" sz="1800" b="1" dirty="0">
                <a:solidFill>
                  <a:schemeClr val="tx1"/>
                </a:solidFill>
              </a:rPr>
              <a:t> Robot Car Chassis Kit</a:t>
            </a:r>
            <a:r>
              <a:rPr lang="pt-PT" sz="1800" dirty="0">
                <a:solidFill>
                  <a:schemeClr val="tx1"/>
                </a:solidFill>
              </a:rPr>
              <a:t>: </a:t>
            </a:r>
            <a:r>
              <a:rPr lang="pt-PT" sz="1800" dirty="0">
                <a:solidFill>
                  <a:schemeClr val="tx1"/>
                </a:solidFill>
                <a:hlinkClick r:id="rId10"/>
              </a:rPr>
              <a:t>http://www.gearbest.com/development-boards /pp_157852.html</a:t>
            </a:r>
            <a:endParaRPr lang="pt-PT" sz="1800" dirty="0">
              <a:solidFill>
                <a:schemeClr val="tx1"/>
              </a:solidFill>
            </a:endParaRPr>
          </a:p>
          <a:p>
            <a:r>
              <a:rPr lang="pt-PT" sz="1800" b="1" dirty="0" err="1">
                <a:solidFill>
                  <a:schemeClr val="tx1"/>
                </a:solidFill>
              </a:rPr>
              <a:t>Gearbest</a:t>
            </a:r>
            <a:r>
              <a:rPr lang="pt-PT" sz="1800" b="1" dirty="0">
                <a:solidFill>
                  <a:schemeClr val="tx1"/>
                </a:solidFill>
              </a:rPr>
              <a:t>: </a:t>
            </a:r>
            <a:r>
              <a:rPr lang="en-US" sz="1800" b="1" dirty="0">
                <a:solidFill>
                  <a:schemeClr val="tx1"/>
                </a:solidFill>
              </a:rPr>
              <a:t> Buzzer Alarm Module</a:t>
            </a:r>
            <a:r>
              <a:rPr lang="pt-PT" sz="1800" b="1" dirty="0">
                <a:solidFill>
                  <a:schemeClr val="tx1"/>
                </a:solidFill>
              </a:rPr>
              <a:t>: </a:t>
            </a:r>
            <a:r>
              <a:rPr lang="pt-PT" sz="1800" dirty="0">
                <a:solidFill>
                  <a:schemeClr val="tx1"/>
                </a:solidFill>
                <a:hlinkClick r:id="rId11"/>
              </a:rPr>
              <a:t>http://www.gearbest.com/sensors /pp_346873 .html</a:t>
            </a:r>
            <a:r>
              <a:rPr lang="pt-PT" sz="1800" dirty="0">
                <a:solidFill>
                  <a:schemeClr val="tx1"/>
                </a:solidFill>
              </a:rPr>
              <a:t> </a:t>
            </a:r>
          </a:p>
          <a:p>
            <a:r>
              <a:rPr lang="pt-PT" sz="1800" b="1" dirty="0" err="1">
                <a:solidFill>
                  <a:schemeClr val="tx1"/>
                </a:solidFill>
              </a:rPr>
              <a:t>Gearbest</a:t>
            </a:r>
            <a:r>
              <a:rPr lang="pt-PT" sz="1800" b="1" dirty="0">
                <a:solidFill>
                  <a:schemeClr val="tx1"/>
                </a:solidFill>
              </a:rPr>
              <a:t>: </a:t>
            </a:r>
            <a:r>
              <a:rPr lang="en-US" sz="1800" b="1" dirty="0">
                <a:solidFill>
                  <a:schemeClr val="tx1"/>
                </a:solidFill>
              </a:rPr>
              <a:t>Touch Button Module: </a:t>
            </a:r>
            <a:r>
              <a:rPr lang="en-US" sz="1800" dirty="0">
                <a:solidFill>
                  <a:schemeClr val="tx1"/>
                </a:solidFill>
                <a:hlinkClick r:id="rId12"/>
              </a:rPr>
              <a:t>http://www.gearbest.com/other-accessories /pp_402102.html?wid=21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530478214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exto 1"/>
          <p:cNvSpPr>
            <a:spLocks noGrp="1"/>
          </p:cNvSpPr>
          <p:nvPr>
            <p:ph type="body" idx="1"/>
          </p:nvPr>
        </p:nvSpPr>
        <p:spPr>
          <a:xfrm>
            <a:off x="886265" y="1196752"/>
            <a:ext cx="8412480" cy="5661247"/>
          </a:xfrm>
        </p:spPr>
        <p:txBody>
          <a:bodyPr/>
          <a:lstStyle/>
          <a:p>
            <a:r>
              <a:rPr lang="en-US" sz="1800" b="1" dirty="0" err="1">
                <a:solidFill>
                  <a:schemeClr val="tx1"/>
                </a:solidFill>
              </a:rPr>
              <a:t>Botnroll</a:t>
            </a:r>
            <a:r>
              <a:rPr lang="en-US" sz="1800" b="1" dirty="0">
                <a:solidFill>
                  <a:schemeClr val="tx1"/>
                </a:solidFill>
              </a:rPr>
              <a:t>: Power Bank: </a:t>
            </a:r>
            <a:r>
              <a:rPr lang="en-US" sz="1800" b="1" dirty="0">
                <a:solidFill>
                  <a:schemeClr val="tx1"/>
                </a:solidFill>
                <a:hlinkClick r:id="rId3"/>
              </a:rPr>
              <a:t>http://www.botnroll.com/pt/pilhas/1278-banco-portatil-de-energia-power-bank-usb-5v-2600mah-cinza.html?search_query=power +bank &amp;results=7</a:t>
            </a:r>
            <a:endParaRPr lang="en-US" sz="1800" b="1" dirty="0">
              <a:solidFill>
                <a:schemeClr val="tx1"/>
              </a:solidFill>
            </a:endParaRPr>
          </a:p>
          <a:p>
            <a:r>
              <a:rPr lang="en-US" sz="1800" b="1" dirty="0" err="1">
                <a:solidFill>
                  <a:schemeClr val="tx1"/>
                </a:solidFill>
              </a:rPr>
              <a:t>Botnroll</a:t>
            </a:r>
            <a:r>
              <a:rPr lang="en-US" sz="1800" b="1" dirty="0">
                <a:solidFill>
                  <a:schemeClr val="tx1"/>
                </a:solidFill>
              </a:rPr>
              <a:t>: LEDs: </a:t>
            </a:r>
            <a:r>
              <a:rPr lang="en-US" sz="1800" b="1" dirty="0">
                <a:solidFill>
                  <a:schemeClr val="tx1"/>
                </a:solidFill>
                <a:hlinkClick r:id="rId4"/>
              </a:rPr>
              <a:t>http://www.botnroll.com/pt/leds/923-led-amarelo-3mm.html ?</a:t>
            </a:r>
            <a:r>
              <a:rPr lang="en-US" sz="1800" b="1" dirty="0" err="1">
                <a:solidFill>
                  <a:schemeClr val="tx1"/>
                </a:solidFill>
                <a:hlinkClick r:id="rId4"/>
              </a:rPr>
              <a:t>search_query</a:t>
            </a:r>
            <a:r>
              <a:rPr lang="en-US" sz="1800" b="1" dirty="0">
                <a:solidFill>
                  <a:schemeClr val="tx1"/>
                </a:solidFill>
                <a:hlinkClick r:id="rId4"/>
              </a:rPr>
              <a:t>=</a:t>
            </a:r>
            <a:r>
              <a:rPr lang="en-US" sz="1800" b="1" dirty="0" err="1">
                <a:solidFill>
                  <a:schemeClr val="tx1"/>
                </a:solidFill>
                <a:hlinkClick r:id="rId4"/>
              </a:rPr>
              <a:t>led&amp;results</a:t>
            </a:r>
            <a:r>
              <a:rPr lang="en-US" sz="1800" b="1" dirty="0">
                <a:solidFill>
                  <a:schemeClr val="tx1"/>
                </a:solidFill>
                <a:hlinkClick r:id="rId4"/>
              </a:rPr>
              <a:t>=384</a:t>
            </a:r>
            <a:r>
              <a:rPr lang="en-US" sz="1800" b="1" dirty="0">
                <a:solidFill>
                  <a:schemeClr val="tx1"/>
                </a:solidFill>
              </a:rPr>
              <a:t> </a:t>
            </a:r>
          </a:p>
          <a:p>
            <a:r>
              <a:rPr lang="pt-PT" sz="1800" b="1" dirty="0">
                <a:solidFill>
                  <a:schemeClr val="tx1"/>
                </a:solidFill>
              </a:rPr>
              <a:t>Google </a:t>
            </a:r>
            <a:r>
              <a:rPr lang="pt-PT" sz="1800" b="1" dirty="0" err="1">
                <a:solidFill>
                  <a:schemeClr val="tx1"/>
                </a:solidFill>
              </a:rPr>
              <a:t>Cloud</a:t>
            </a:r>
            <a:r>
              <a:rPr lang="pt-PT" sz="1800" b="1" dirty="0">
                <a:solidFill>
                  <a:schemeClr val="tx1"/>
                </a:solidFill>
              </a:rPr>
              <a:t> </a:t>
            </a:r>
            <a:r>
              <a:rPr lang="pt-PT" sz="1800" b="1" dirty="0" err="1">
                <a:solidFill>
                  <a:schemeClr val="tx1"/>
                </a:solidFill>
              </a:rPr>
              <a:t>Plataform</a:t>
            </a:r>
            <a:r>
              <a:rPr lang="pt-PT" sz="1800" b="1" dirty="0">
                <a:solidFill>
                  <a:schemeClr val="tx1"/>
                </a:solidFill>
              </a:rPr>
              <a:t>: Google </a:t>
            </a:r>
            <a:r>
              <a:rPr lang="pt-PT" sz="1800" b="1" dirty="0" err="1">
                <a:solidFill>
                  <a:schemeClr val="tx1"/>
                </a:solidFill>
              </a:rPr>
              <a:t>APIs</a:t>
            </a:r>
            <a:r>
              <a:rPr lang="pt-PT" sz="1800" b="1" dirty="0">
                <a:solidFill>
                  <a:schemeClr val="tx1"/>
                </a:solidFill>
              </a:rPr>
              <a:t> : </a:t>
            </a:r>
            <a:r>
              <a:rPr lang="pt-PT" sz="1800" dirty="0">
                <a:solidFill>
                  <a:schemeClr val="tx1"/>
                </a:solidFill>
                <a:hlinkClick r:id="rId5"/>
              </a:rPr>
              <a:t>https://cloud.google.com/speech/</a:t>
            </a:r>
            <a:r>
              <a:rPr lang="pt-PT" sz="1800" dirty="0">
                <a:solidFill>
                  <a:schemeClr val="tx1"/>
                </a:solidFill>
              </a:rPr>
              <a:t> </a:t>
            </a:r>
            <a:endParaRPr lang="en-US" sz="1800" dirty="0">
              <a:solidFill>
                <a:schemeClr val="tx1"/>
              </a:solidFill>
            </a:endParaRPr>
          </a:p>
          <a:p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4171227025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 txBox="1">
            <a:spLocks noGrp="1"/>
          </p:cNvSpPr>
          <p:nvPr>
            <p:ph type="title"/>
          </p:nvPr>
        </p:nvSpPr>
        <p:spPr>
          <a:xfrm>
            <a:off x="2483767" y="0"/>
            <a:ext cx="4680520" cy="119675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rgbClr val="373E48"/>
              </a:buClr>
              <a:buSzPct val="25000"/>
              <a:buFont typeface="Calibri"/>
              <a:buNone/>
            </a:pPr>
            <a:r>
              <a:rPr lang="en-GB" sz="3600" b="1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Questions?</a:t>
            </a:r>
          </a:p>
        </p:txBody>
      </p:sp>
      <p:pic>
        <p:nvPicPr>
          <p:cNvPr id="246" name="Shape 246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27125" y="1196750"/>
            <a:ext cx="5393800" cy="539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 txBox="1">
            <a:spLocks noGrp="1"/>
          </p:cNvSpPr>
          <p:nvPr>
            <p:ph type="title"/>
          </p:nvPr>
        </p:nvSpPr>
        <p:spPr>
          <a:xfrm>
            <a:off x="2483767" y="0"/>
            <a:ext cx="4680520" cy="119675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 algn="ctr">
              <a:buSzPct val="25000"/>
            </a:pPr>
            <a:r>
              <a:rPr lang="en-US" b="1" dirty="0"/>
              <a:t>Ultrasonic Module      HC - SR04</a:t>
            </a:r>
            <a:endParaRPr lang="en-GB" sz="3600" b="0" i="0" u="none" strike="noStrike" cap="none" dirty="0">
              <a:solidFill>
                <a:srgbClr val="373E4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image21.jp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418053" y="1196752"/>
            <a:ext cx="2589375" cy="2581618"/>
          </a:xfrm>
          <a:prstGeom prst="rect">
            <a:avLst/>
          </a:prstGeom>
          <a:ln/>
        </p:spPr>
      </p:pic>
      <p:sp>
        <p:nvSpPr>
          <p:cNvPr id="2" name="Retângulo 1"/>
          <p:cNvSpPr/>
          <p:nvPr/>
        </p:nvSpPr>
        <p:spPr>
          <a:xfrm>
            <a:off x="1190445" y="1513026"/>
            <a:ext cx="7953555" cy="51891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</a:pPr>
            <a:r>
              <a:rPr lang="en-US" sz="2400" b="1" dirty="0">
                <a:solidFill>
                  <a:srgbClr val="0D0D0D"/>
                </a:solidFill>
                <a:latin typeface="Calisto MT" panose="02040603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Specifications</a:t>
            </a:r>
            <a:r>
              <a:rPr lang="en-US" sz="2400" b="1" dirty="0">
                <a:latin typeface="Calisto MT" panose="02040603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sz="2400" dirty="0"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342900" lvl="0" indent="-342900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n-US" sz="2400" dirty="0">
                <a:latin typeface="Calisto MT" panose="02040603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Power supply :5V </a:t>
            </a:r>
            <a:endParaRPr lang="en-US" sz="2400" dirty="0"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342900" lvl="0" indent="-342900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n-US" sz="2400" dirty="0">
                <a:latin typeface="Calisto MT" panose="02040603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DC quiescent current: &lt;2mA </a:t>
            </a:r>
            <a:endParaRPr lang="en-US" sz="2400" dirty="0"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342900" lvl="0" indent="-342900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n-US" sz="2400" dirty="0">
                <a:latin typeface="Calisto MT" panose="02040603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Effectual angle: &lt;15° </a:t>
            </a:r>
            <a:endParaRPr lang="en-US" sz="2400" dirty="0"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342900" lvl="0" indent="-342900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n-US" sz="2400" dirty="0">
                <a:latin typeface="Calisto MT" panose="02040603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Ranging distance: 2cm – 500 cm</a:t>
            </a:r>
            <a:endParaRPr lang="en-US" sz="2400" dirty="0"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342900" lvl="0" indent="-342900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n-US" sz="2400" dirty="0">
                <a:latin typeface="Calisto MT" panose="02040603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Resolution: 0.3 cm					</a:t>
            </a:r>
            <a:endParaRPr lang="en-US" sz="2400" dirty="0"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342900" lvl="0" indent="-342900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n-US" sz="2400" dirty="0">
                <a:latin typeface="Calisto MT" panose="02040603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Trigger Input Signal: 10uS TTL pulse </a:t>
            </a:r>
            <a:endParaRPr lang="en-US" sz="2400" dirty="0"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342900" lvl="0" indent="-342900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n-US" sz="2400" dirty="0">
                <a:latin typeface="Calisto MT" panose="02040603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Dimension 45*20*15mm </a:t>
            </a:r>
          </a:p>
          <a:p>
            <a:pPr marL="342900" lvl="0" indent="-342900">
              <a:lnSpc>
                <a:spcPct val="115000"/>
              </a:lnSpc>
              <a:buFont typeface="Symbol" panose="05050102010706020507" pitchFamily="18" charset="2"/>
              <a:buChar char=""/>
            </a:pPr>
            <a:endParaRPr lang="pt-PT" sz="2400" dirty="0">
              <a:latin typeface="Calisto MT" panose="0204060305050503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pt-PT" sz="2400" b="1" dirty="0" err="1">
                <a:latin typeface="Calisto MT" panose="02040603050505030304" pitchFamily="18" charset="0"/>
                <a:cs typeface="Times New Roman" panose="02020603050405020304" pitchFamily="18" charset="0"/>
              </a:rPr>
              <a:t>Purpose</a:t>
            </a:r>
            <a:r>
              <a:rPr lang="pt-PT" sz="2400" b="1" dirty="0">
                <a:latin typeface="Calisto MT" panose="02040603050505030304" pitchFamily="18" charset="0"/>
                <a:cs typeface="Times New Roman" panose="02020603050405020304" pitchFamily="18" charset="0"/>
              </a:rPr>
              <a:t>: </a:t>
            </a:r>
          </a:p>
          <a:p>
            <a:pPr marL="342900" lvl="0" indent="-342900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pt-PT" sz="2400" dirty="0" err="1">
                <a:latin typeface="Calisto MT" panose="02040603050505030304" pitchFamily="18" charset="0"/>
                <a:cs typeface="Times New Roman" panose="02020603050405020304" pitchFamily="18" charset="0"/>
              </a:rPr>
              <a:t>Used</a:t>
            </a:r>
            <a:r>
              <a:rPr lang="pt-PT" sz="2400" dirty="0">
                <a:latin typeface="Calisto MT" panose="02040603050505030304" pitchFamily="18" charset="0"/>
                <a:cs typeface="Times New Roman" panose="02020603050405020304" pitchFamily="18" charset="0"/>
              </a:rPr>
              <a:t> to </a:t>
            </a:r>
            <a:r>
              <a:rPr lang="pt-PT" sz="2400" dirty="0" err="1">
                <a:latin typeface="Calisto MT" panose="02040603050505030304" pitchFamily="18" charset="0"/>
                <a:cs typeface="Times New Roman" panose="02020603050405020304" pitchFamily="18" charset="0"/>
              </a:rPr>
              <a:t>detect</a:t>
            </a:r>
            <a:r>
              <a:rPr lang="pt-PT" sz="2400" dirty="0">
                <a:latin typeface="Calisto MT" panose="02040603050505030304" pitchFamily="18" charset="0"/>
                <a:cs typeface="Times New Roman" panose="02020603050405020304" pitchFamily="18" charset="0"/>
              </a:rPr>
              <a:t> </a:t>
            </a:r>
            <a:r>
              <a:rPr lang="pt-PT" sz="2400" dirty="0" err="1">
                <a:latin typeface="Calisto MT" panose="02040603050505030304" pitchFamily="18" charset="0"/>
                <a:cs typeface="Times New Roman" panose="02020603050405020304" pitchFamily="18" charset="0"/>
              </a:rPr>
              <a:t>obstacle</a:t>
            </a:r>
            <a:r>
              <a:rPr lang="pt-PT" sz="2400" dirty="0">
                <a:latin typeface="Calisto MT" panose="02040603050505030304" pitchFamily="18" charset="0"/>
                <a:cs typeface="Times New Roman" panose="02020603050405020304" pitchFamily="18" charset="0"/>
              </a:rPr>
              <a:t> </a:t>
            </a:r>
            <a:r>
              <a:rPr lang="pt-PT" sz="2400" dirty="0" err="1">
                <a:latin typeface="Calisto MT" panose="02040603050505030304" pitchFamily="18" charset="0"/>
                <a:cs typeface="Times New Roman" panose="02020603050405020304" pitchFamily="18" charset="0"/>
              </a:rPr>
              <a:t>around</a:t>
            </a:r>
            <a:r>
              <a:rPr lang="pt-PT" sz="2400" dirty="0">
                <a:latin typeface="Calisto MT" panose="02040603050505030304" pitchFamily="18" charset="0"/>
                <a:cs typeface="Times New Roman" panose="02020603050405020304" pitchFamily="18" charset="0"/>
              </a:rPr>
              <a:t> </a:t>
            </a:r>
            <a:r>
              <a:rPr lang="pt-PT" sz="2400" dirty="0" err="1">
                <a:latin typeface="Calisto MT" panose="02040603050505030304" pitchFamily="18" charset="0"/>
                <a:cs typeface="Times New Roman" panose="02020603050405020304" pitchFamily="18" charset="0"/>
              </a:rPr>
              <a:t>the</a:t>
            </a:r>
            <a:r>
              <a:rPr lang="pt-PT" sz="2400" dirty="0">
                <a:latin typeface="Calisto MT" panose="02040603050505030304" pitchFamily="18" charset="0"/>
                <a:cs typeface="Times New Roman" panose="02020603050405020304" pitchFamily="18" charset="0"/>
              </a:rPr>
              <a:t> Robot </a:t>
            </a:r>
            <a:r>
              <a:rPr lang="pt-PT" sz="2400" dirty="0" err="1">
                <a:latin typeface="Calisto MT" panose="02040603050505030304" pitchFamily="18" charset="0"/>
                <a:cs typeface="Times New Roman" panose="02020603050405020304" pitchFamily="18" charset="0"/>
              </a:rPr>
              <a:t>System</a:t>
            </a:r>
            <a:r>
              <a:rPr lang="pt-PT" sz="2400" dirty="0">
                <a:latin typeface="Calisto MT" panose="02040603050505030304" pitchFamily="18" charset="0"/>
                <a:cs typeface="Times New Roman" panose="02020603050405020304" pitchFamily="18" charset="0"/>
              </a:rPr>
              <a:t> to </a:t>
            </a:r>
            <a:r>
              <a:rPr lang="pt-PT" sz="2400" dirty="0" err="1">
                <a:latin typeface="Calisto MT" panose="02040603050505030304" pitchFamily="18" charset="0"/>
                <a:cs typeface="Times New Roman" panose="02020603050405020304" pitchFamily="18" charset="0"/>
              </a:rPr>
              <a:t>avoid</a:t>
            </a:r>
            <a:r>
              <a:rPr lang="pt-PT" sz="2400" dirty="0">
                <a:latin typeface="Calisto MT" panose="02040603050505030304" pitchFamily="18" charset="0"/>
                <a:cs typeface="Times New Roman" panose="02020603050405020304" pitchFamily="18" charset="0"/>
              </a:rPr>
              <a:t> </a:t>
            </a:r>
            <a:r>
              <a:rPr lang="pt-PT" sz="2400" dirty="0" err="1">
                <a:latin typeface="Calisto MT" panose="02040603050505030304" pitchFamily="18" charset="0"/>
                <a:cs typeface="Times New Roman" panose="02020603050405020304" pitchFamily="18" charset="0"/>
              </a:rPr>
              <a:t>accidents</a:t>
            </a:r>
            <a:r>
              <a:rPr lang="pt-PT" sz="2400" dirty="0">
                <a:latin typeface="Calisto MT" panose="02040603050505030304" pitchFamily="18" charset="0"/>
                <a:cs typeface="Times New Roman" panose="02020603050405020304" pitchFamily="18" charset="0"/>
              </a:rPr>
              <a:t>.</a:t>
            </a:r>
            <a:endParaRPr lang="en-US" sz="24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 txBox="1">
            <a:spLocks noGrp="1"/>
          </p:cNvSpPr>
          <p:nvPr>
            <p:ph type="title"/>
          </p:nvPr>
        </p:nvSpPr>
        <p:spPr>
          <a:xfrm>
            <a:off x="2483767" y="0"/>
            <a:ext cx="4680520" cy="119675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 algn="ctr">
              <a:buSzPct val="25000"/>
            </a:pPr>
            <a:r>
              <a:rPr lang="en-US" b="1" dirty="0"/>
              <a:t>Ultrasonic Module      HC - SR04</a:t>
            </a:r>
            <a:endParaRPr lang="en-GB" sz="3600" b="0" i="0" u="none" strike="noStrike" cap="none" dirty="0">
              <a:solidFill>
                <a:srgbClr val="373E4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Retângulo 2"/>
          <p:cNvSpPr/>
          <p:nvPr/>
        </p:nvSpPr>
        <p:spPr>
          <a:xfrm>
            <a:off x="1298502" y="1196752"/>
            <a:ext cx="784549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400" b="1" dirty="0"/>
              <a:t>Pin Description:</a:t>
            </a:r>
            <a:endParaRPr lang="en-US" sz="2400" b="1" dirty="0">
              <a:latin typeface="Calisto MT" panose="0204060305050503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" name="Tabe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5766577"/>
              </p:ext>
            </p:extLst>
          </p:nvPr>
        </p:nvGraphicFramePr>
        <p:xfrm>
          <a:off x="1298502" y="1636525"/>
          <a:ext cx="7552200" cy="1752600"/>
        </p:xfrm>
        <a:graphic>
          <a:graphicData uri="http://schemas.openxmlformats.org/drawingml/2006/table">
            <a:tbl>
              <a:tblPr>
                <a:tableStyleId>{4C366C51-EF0F-4033-AD45-72283E4BE4B5}</a:tableStyleId>
              </a:tblPr>
              <a:tblGrid>
                <a:gridCol w="1721891">
                  <a:extLst>
                    <a:ext uri="{9D8B030D-6E8A-4147-A177-3AD203B41FA5}">
                      <a16:colId xmlns:a16="http://schemas.microsoft.com/office/drawing/2014/main" val="3898474146"/>
                    </a:ext>
                  </a:extLst>
                </a:gridCol>
                <a:gridCol w="2782881">
                  <a:extLst>
                    <a:ext uri="{9D8B030D-6E8A-4147-A177-3AD203B41FA5}">
                      <a16:colId xmlns:a16="http://schemas.microsoft.com/office/drawing/2014/main" val="3409212220"/>
                    </a:ext>
                  </a:extLst>
                </a:gridCol>
                <a:gridCol w="3047428">
                  <a:extLst>
                    <a:ext uri="{9D8B030D-6E8A-4147-A177-3AD203B41FA5}">
                      <a16:colId xmlns:a16="http://schemas.microsoft.com/office/drawing/2014/main" val="1807516995"/>
                    </a:ext>
                  </a:extLst>
                </a:gridCol>
              </a:tblGrid>
              <a:tr h="35052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</a:rPr>
                        <a:t>Pin</a:t>
                      </a:r>
                      <a:endParaRPr lang="en-US" sz="2000" b="1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Label</a:t>
                      </a:r>
                      <a:endParaRPr lang="en-US" sz="2000" b="1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</a:rPr>
                        <a:t>Description</a:t>
                      </a:r>
                      <a:endParaRPr lang="en-US" sz="2000" b="1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92213153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1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VCC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Supply Voltage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97655663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2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GND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Ground voltage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88761698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3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Trigger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Trigger 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69354491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4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Echo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Echo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32249581"/>
                  </a:ext>
                </a:extLst>
              </a:tr>
            </a:tbl>
          </a:graphicData>
        </a:graphic>
      </p:graphicFrame>
      <p:sp>
        <p:nvSpPr>
          <p:cNvPr id="6" name="Retângulo 5"/>
          <p:cNvSpPr/>
          <p:nvPr/>
        </p:nvSpPr>
        <p:spPr>
          <a:xfrm>
            <a:off x="1298502" y="4000348"/>
            <a:ext cx="303195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0D0D0D"/>
                </a:solidFill>
                <a:latin typeface="Calisto MT" panose="02040603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Pin Assignment</a:t>
            </a:r>
            <a:endParaRPr lang="en-US" sz="2400" dirty="0"/>
          </a:p>
        </p:txBody>
      </p:sp>
      <p:graphicFrame>
        <p:nvGraphicFramePr>
          <p:cNvPr id="9" name="Tabela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0542266"/>
              </p:ext>
            </p:extLst>
          </p:nvPr>
        </p:nvGraphicFramePr>
        <p:xfrm>
          <a:off x="1298502" y="4462012"/>
          <a:ext cx="7552199" cy="2111315"/>
        </p:xfrm>
        <a:graphic>
          <a:graphicData uri="http://schemas.openxmlformats.org/drawingml/2006/table">
            <a:tbl>
              <a:tblPr>
                <a:tableStyleId>{4C366C51-EF0F-4033-AD45-72283E4BE4B5}</a:tableStyleId>
              </a:tblPr>
              <a:tblGrid>
                <a:gridCol w="1389080">
                  <a:extLst>
                    <a:ext uri="{9D8B030D-6E8A-4147-A177-3AD203B41FA5}">
                      <a16:colId xmlns:a16="http://schemas.microsoft.com/office/drawing/2014/main" val="696059459"/>
                    </a:ext>
                  </a:extLst>
                </a:gridCol>
                <a:gridCol w="2918340">
                  <a:extLst>
                    <a:ext uri="{9D8B030D-6E8A-4147-A177-3AD203B41FA5}">
                      <a16:colId xmlns:a16="http://schemas.microsoft.com/office/drawing/2014/main" val="469047487"/>
                    </a:ext>
                  </a:extLst>
                </a:gridCol>
                <a:gridCol w="3244779">
                  <a:extLst>
                    <a:ext uri="{9D8B030D-6E8A-4147-A177-3AD203B41FA5}">
                      <a16:colId xmlns:a16="http://schemas.microsoft.com/office/drawing/2014/main" val="4263043758"/>
                    </a:ext>
                  </a:extLst>
                </a:gridCol>
              </a:tblGrid>
              <a:tr h="422263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</a:rPr>
                        <a:t>Label</a:t>
                      </a:r>
                      <a:endParaRPr lang="en-US" sz="2000" b="1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Connected to:</a:t>
                      </a:r>
                      <a:endParaRPr lang="en-US" sz="2000" b="1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PT" sz="2000" b="1" dirty="0"/>
                        <a:t>Interface</a:t>
                      </a:r>
                      <a:endParaRPr lang="en-US" sz="2000" b="1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65324541"/>
                  </a:ext>
                </a:extLst>
              </a:tr>
              <a:tr h="422263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VCC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Pin_02 - DC Power 5V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Supply Voltage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74634554"/>
                  </a:ext>
                </a:extLst>
              </a:tr>
              <a:tr h="422263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GND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Pin_09 - Ground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Ground voltage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83433729"/>
                  </a:ext>
                </a:extLst>
              </a:tr>
              <a:tr h="422263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Trigger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Pin_12 - GPIO1 PWM0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PWM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60129336"/>
                  </a:ext>
                </a:extLst>
              </a:tr>
              <a:tr h="422263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Echo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Pin_22 - GPIO_6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Output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981804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536333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 txBox="1">
            <a:spLocks noGrp="1"/>
          </p:cNvSpPr>
          <p:nvPr>
            <p:ph type="title"/>
          </p:nvPr>
        </p:nvSpPr>
        <p:spPr>
          <a:xfrm>
            <a:off x="2483767" y="0"/>
            <a:ext cx="4680520" cy="119675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 algn="ctr">
              <a:buSzPct val="25000"/>
            </a:pPr>
            <a:r>
              <a:rPr lang="en-US" b="1" dirty="0"/>
              <a:t>Ultrasonic Module      HC - SR04</a:t>
            </a:r>
            <a:endParaRPr lang="en-GB" sz="3600" b="0" i="0" u="none" strike="noStrike" cap="none" dirty="0">
              <a:solidFill>
                <a:srgbClr val="373E4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Retângulo 1"/>
          <p:cNvSpPr/>
          <p:nvPr/>
        </p:nvSpPr>
        <p:spPr>
          <a:xfrm>
            <a:off x="1190445" y="1377576"/>
            <a:ext cx="7953555" cy="7355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PT" sz="2800" b="1" dirty="0" err="1"/>
              <a:t>Test</a:t>
            </a:r>
            <a:r>
              <a:rPr lang="pt-PT" sz="2800" b="1" dirty="0"/>
              <a:t> Case </a:t>
            </a:r>
            <a:endParaRPr lang="en-US" sz="2800" dirty="0"/>
          </a:p>
          <a:p>
            <a:pPr>
              <a:lnSpc>
                <a:spcPct val="115000"/>
              </a:lnSpc>
            </a:pPr>
            <a:r>
              <a:rPr lang="en-US" sz="1200" dirty="0">
                <a:latin typeface="Calisto MT" panose="02040603050505030304" pitchFamily="18" charset="0"/>
                <a:ea typeface="Arial" panose="020B0604020202020204" pitchFamily="34" charset="0"/>
              </a:rPr>
              <a:t> </a:t>
            </a:r>
            <a:endParaRPr lang="en-US" sz="2400" dirty="0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graphicFrame>
        <p:nvGraphicFramePr>
          <p:cNvPr id="3" name="Tabela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7945978"/>
              </p:ext>
            </p:extLst>
          </p:nvPr>
        </p:nvGraphicFramePr>
        <p:xfrm>
          <a:off x="1190445" y="2113162"/>
          <a:ext cx="7504980" cy="1272732"/>
        </p:xfrm>
        <a:graphic>
          <a:graphicData uri="http://schemas.openxmlformats.org/drawingml/2006/table">
            <a:tbl>
              <a:tblPr firstRow="1" firstCol="1" bandRow="1">
                <a:tableStyleId>{4C366C51-EF0F-4033-AD45-72283E4BE4B5}</a:tableStyleId>
              </a:tblPr>
              <a:tblGrid>
                <a:gridCol w="2967487">
                  <a:extLst>
                    <a:ext uri="{9D8B030D-6E8A-4147-A177-3AD203B41FA5}">
                      <a16:colId xmlns:a16="http://schemas.microsoft.com/office/drawing/2014/main" val="3882317289"/>
                    </a:ext>
                  </a:extLst>
                </a:gridCol>
                <a:gridCol w="2874191">
                  <a:extLst>
                    <a:ext uri="{9D8B030D-6E8A-4147-A177-3AD203B41FA5}">
                      <a16:colId xmlns:a16="http://schemas.microsoft.com/office/drawing/2014/main" val="667876177"/>
                    </a:ext>
                  </a:extLst>
                </a:gridCol>
                <a:gridCol w="1663302">
                  <a:extLst>
                    <a:ext uri="{9D8B030D-6E8A-4147-A177-3AD203B41FA5}">
                      <a16:colId xmlns:a16="http://schemas.microsoft.com/office/drawing/2014/main" val="1241360373"/>
                    </a:ext>
                  </a:extLst>
                </a:gridCol>
              </a:tblGrid>
              <a:tr h="43148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1" dirty="0">
                          <a:effectLst/>
                        </a:rPr>
                        <a:t>Input</a:t>
                      </a:r>
                      <a:endParaRPr lang="en-US" sz="2400" b="1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1" dirty="0">
                          <a:effectLst/>
                        </a:rPr>
                        <a:t>Expected Output</a:t>
                      </a:r>
                      <a:endParaRPr lang="en-US" sz="2400" b="1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1" dirty="0">
                          <a:effectLst/>
                        </a:rPr>
                        <a:t>Output</a:t>
                      </a:r>
                      <a:endParaRPr lang="en-US" sz="2400" b="1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66090734"/>
                  </a:ext>
                </a:extLst>
              </a:tr>
              <a:tr h="84124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Obstacle in the Sensor Range</a:t>
                      </a:r>
                      <a:endParaRPr lang="en-US" sz="24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Receive Echo Signal </a:t>
                      </a:r>
                      <a:endParaRPr lang="en-US" sz="24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 </a:t>
                      </a:r>
                      <a:endParaRPr lang="en-US" sz="24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857557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569835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 txBox="1">
            <a:spLocks noGrp="1"/>
          </p:cNvSpPr>
          <p:nvPr>
            <p:ph type="title"/>
          </p:nvPr>
        </p:nvSpPr>
        <p:spPr>
          <a:xfrm>
            <a:off x="2483767" y="0"/>
            <a:ext cx="4680520" cy="119675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 algn="ctr">
              <a:buSzPct val="25000"/>
            </a:pPr>
            <a:r>
              <a:rPr lang="en-US" b="1" dirty="0"/>
              <a:t>Infrared Barrier Sensor Module </a:t>
            </a:r>
            <a:endParaRPr lang="en-GB" sz="3600" b="1" i="0" u="none" strike="noStrike" cap="none" dirty="0">
              <a:solidFill>
                <a:srgbClr val="373E48"/>
              </a:solidFill>
              <a:sym typeface="Calibri"/>
            </a:endParaRPr>
          </a:p>
        </p:txBody>
      </p:sp>
      <p:sp>
        <p:nvSpPr>
          <p:cNvPr id="2" name="Retângulo 1"/>
          <p:cNvSpPr/>
          <p:nvPr/>
        </p:nvSpPr>
        <p:spPr>
          <a:xfrm>
            <a:off x="1118369" y="1229124"/>
            <a:ext cx="7953555" cy="42103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</a:pPr>
            <a:r>
              <a:rPr lang="en-US" sz="2400" b="1" dirty="0">
                <a:solidFill>
                  <a:srgbClr val="0D0D0D"/>
                </a:solidFill>
                <a:latin typeface="Calisto MT" panose="02040603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Description</a:t>
            </a:r>
            <a:r>
              <a:rPr lang="en-US" sz="2400" b="1" dirty="0">
                <a:latin typeface="Calisto MT" panose="02040603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sz="2400" dirty="0"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lvl="0"/>
            <a:r>
              <a:rPr lang="en-US" sz="1200" dirty="0">
                <a:latin typeface="Calisto MT" panose="02040603050505030304" pitchFamily="18" charset="0"/>
                <a:ea typeface="Arial" panose="020B0604020202020204" pitchFamily="34" charset="0"/>
              </a:rPr>
              <a:t> </a:t>
            </a:r>
            <a:r>
              <a:rPr lang="en-US" sz="2400" dirty="0"/>
              <a:t>Detection distance can be </a:t>
            </a:r>
          </a:p>
          <a:p>
            <a:pPr lvl="0"/>
            <a:r>
              <a:rPr lang="en-US" sz="2400" dirty="0"/>
              <a:t>adjusted through the potentiometer</a:t>
            </a:r>
          </a:p>
          <a:p>
            <a:pPr lvl="0"/>
            <a:r>
              <a:rPr lang="en-US" sz="2400" dirty="0"/>
              <a:t> knob, it is range from 2cm to 30cm.</a:t>
            </a:r>
          </a:p>
          <a:p>
            <a:r>
              <a:rPr lang="en-US" sz="2400" dirty="0"/>
              <a:t>Operating voltage: 3.3-5V</a:t>
            </a:r>
          </a:p>
          <a:p>
            <a:endParaRPr lang="en-US" sz="2400" dirty="0"/>
          </a:p>
          <a:p>
            <a:r>
              <a:rPr lang="pt-PT" sz="2400" b="1" dirty="0" err="1">
                <a:latin typeface="Arial" panose="020B0604020202020204" pitchFamily="34" charset="0"/>
                <a:ea typeface="Arial" panose="020B0604020202020204" pitchFamily="34" charset="0"/>
              </a:rPr>
              <a:t>Purpose</a:t>
            </a:r>
            <a:r>
              <a:rPr lang="pt-PT" sz="2400" dirty="0">
                <a:latin typeface="Arial" panose="020B0604020202020204" pitchFamily="34" charset="0"/>
                <a:ea typeface="Arial" panose="020B0604020202020204" pitchFamily="34" charset="0"/>
              </a:rPr>
              <a:t>:</a:t>
            </a:r>
            <a:br>
              <a:rPr lang="pt-PT" sz="2400" dirty="0">
                <a:latin typeface="Arial" panose="020B0604020202020204" pitchFamily="34" charset="0"/>
                <a:ea typeface="Arial" panose="020B0604020202020204" pitchFamily="34" charset="0"/>
              </a:rPr>
            </a:br>
            <a:r>
              <a:rPr lang="pt-PT" sz="2400" dirty="0" err="1">
                <a:latin typeface="Arial" panose="020B0604020202020204" pitchFamily="34" charset="0"/>
                <a:ea typeface="Arial" panose="020B0604020202020204" pitchFamily="34" charset="0"/>
              </a:rPr>
              <a:t>Used</a:t>
            </a:r>
            <a:r>
              <a:rPr lang="pt-PT" sz="2400" dirty="0">
                <a:latin typeface="Arial" panose="020B0604020202020204" pitchFamily="34" charset="0"/>
                <a:ea typeface="Arial" panose="020B0604020202020204" pitchFamily="34" charset="0"/>
              </a:rPr>
              <a:t> in </a:t>
            </a:r>
            <a:r>
              <a:rPr lang="pt-PT" sz="2400" dirty="0" err="1">
                <a:latin typeface="Arial" panose="020B0604020202020204" pitchFamily="34" charset="0"/>
                <a:ea typeface="Arial" panose="020B0604020202020204" pitchFamily="34" charset="0"/>
              </a:rPr>
              <a:t>the</a:t>
            </a:r>
            <a:r>
              <a:rPr lang="pt-PT" sz="2400" dirty="0">
                <a:latin typeface="Arial" panose="020B0604020202020204" pitchFamily="34" charset="0"/>
                <a:ea typeface="Arial" panose="020B0604020202020204" pitchFamily="34" charset="0"/>
              </a:rPr>
              <a:t> Robot </a:t>
            </a:r>
            <a:r>
              <a:rPr lang="pt-PT" sz="2400" dirty="0" err="1">
                <a:latin typeface="Arial" panose="020B0604020202020204" pitchFamily="34" charset="0"/>
                <a:ea typeface="Arial" panose="020B0604020202020204" pitchFamily="34" charset="0"/>
              </a:rPr>
              <a:t>System</a:t>
            </a:r>
            <a:r>
              <a:rPr lang="pt-PT" sz="2400" dirty="0">
                <a:latin typeface="Arial" panose="020B0604020202020204" pitchFamily="34" charset="0"/>
                <a:ea typeface="Arial" panose="020B0604020202020204" pitchFamily="34" charset="0"/>
              </a:rPr>
              <a:t> to </a:t>
            </a:r>
            <a:r>
              <a:rPr lang="pt-PT" sz="2400" dirty="0" err="1">
                <a:latin typeface="Arial" panose="020B0604020202020204" pitchFamily="34" charset="0"/>
                <a:ea typeface="Arial" panose="020B0604020202020204" pitchFamily="34" charset="0"/>
              </a:rPr>
              <a:t>detect</a:t>
            </a:r>
            <a:r>
              <a:rPr lang="pt-PT" sz="2400" dirty="0"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pt-PT" sz="2400" dirty="0" err="1">
                <a:latin typeface="Arial" panose="020B0604020202020204" pitchFamily="34" charset="0"/>
                <a:ea typeface="Arial" panose="020B0604020202020204" pitchFamily="34" charset="0"/>
              </a:rPr>
              <a:t>obstacle</a:t>
            </a:r>
            <a:r>
              <a:rPr lang="pt-PT" sz="2400" dirty="0">
                <a:latin typeface="Arial" panose="020B0604020202020204" pitchFamily="34" charset="0"/>
                <a:ea typeface="Arial" panose="020B0604020202020204" pitchFamily="34" charset="0"/>
              </a:rPr>
              <a:t>.</a:t>
            </a:r>
          </a:p>
          <a:p>
            <a:endParaRPr lang="pt-PT" sz="2400" dirty="0">
              <a:latin typeface="Arial" panose="020B0604020202020204" pitchFamily="34" charset="0"/>
              <a:ea typeface="Arial" panose="020B0604020202020204" pitchFamily="34" charset="0"/>
            </a:endParaRPr>
          </a:p>
          <a:p>
            <a:endParaRPr lang="pt-PT" sz="2400" dirty="0">
              <a:latin typeface="Arial" panose="020B0604020202020204" pitchFamily="34" charset="0"/>
              <a:ea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pic>
        <p:nvPicPr>
          <p:cNvPr id="5" name="image20.jp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694097" y="1539336"/>
            <a:ext cx="2173857" cy="2273540"/>
          </a:xfrm>
          <a:prstGeom prst="rect">
            <a:avLst/>
          </a:prstGeom>
          <a:ln/>
        </p:spPr>
      </p:pic>
      <p:sp>
        <p:nvSpPr>
          <p:cNvPr id="3" name="Retângulo 2"/>
          <p:cNvSpPr/>
          <p:nvPr/>
        </p:nvSpPr>
        <p:spPr>
          <a:xfrm>
            <a:off x="1322339" y="4714183"/>
            <a:ext cx="273207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0D0D0D"/>
                </a:solidFill>
                <a:latin typeface="Calisto MT" panose="02040603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Pin Description</a:t>
            </a:r>
            <a:endParaRPr lang="en-US" sz="2400" dirty="0"/>
          </a:p>
        </p:txBody>
      </p:sp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6918977"/>
              </p:ext>
            </p:extLst>
          </p:nvPr>
        </p:nvGraphicFramePr>
        <p:xfrm>
          <a:off x="1322339" y="5175848"/>
          <a:ext cx="7545616" cy="1520493"/>
        </p:xfrm>
        <a:graphic>
          <a:graphicData uri="http://schemas.openxmlformats.org/drawingml/2006/table">
            <a:tbl>
              <a:tblPr>
                <a:tableStyleId>{4C366C51-EF0F-4033-AD45-72283E4BE4B5}</a:tableStyleId>
              </a:tblPr>
              <a:tblGrid>
                <a:gridCol w="1351041">
                  <a:extLst>
                    <a:ext uri="{9D8B030D-6E8A-4147-A177-3AD203B41FA5}">
                      <a16:colId xmlns:a16="http://schemas.microsoft.com/office/drawing/2014/main" val="701741100"/>
                    </a:ext>
                  </a:extLst>
                </a:gridCol>
                <a:gridCol w="2290190">
                  <a:extLst>
                    <a:ext uri="{9D8B030D-6E8A-4147-A177-3AD203B41FA5}">
                      <a16:colId xmlns:a16="http://schemas.microsoft.com/office/drawing/2014/main" val="1038577347"/>
                    </a:ext>
                  </a:extLst>
                </a:gridCol>
                <a:gridCol w="3904385">
                  <a:extLst>
                    <a:ext uri="{9D8B030D-6E8A-4147-A177-3AD203B41FA5}">
                      <a16:colId xmlns:a16="http://schemas.microsoft.com/office/drawing/2014/main" val="459698269"/>
                    </a:ext>
                  </a:extLst>
                </a:gridCol>
              </a:tblGrid>
              <a:tr h="42062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1">
                          <a:effectLst/>
                        </a:rPr>
                        <a:t>Pin</a:t>
                      </a:r>
                      <a:endParaRPr lang="en-US" sz="2400" b="1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1">
                          <a:effectLst/>
                        </a:rPr>
                        <a:t>Label</a:t>
                      </a:r>
                      <a:endParaRPr lang="en-US" sz="2400" b="1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1" dirty="0">
                          <a:effectLst/>
                        </a:rPr>
                        <a:t>Description</a:t>
                      </a:r>
                      <a:endParaRPr lang="en-US" sz="2400" b="1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03726501"/>
                  </a:ext>
                </a:extLst>
              </a:tr>
              <a:tr h="366623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1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VCC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Supply Voltage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1196835"/>
                  </a:ext>
                </a:extLst>
              </a:tr>
              <a:tr h="366623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2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GND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Ground voltage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23400915"/>
                  </a:ext>
                </a:extLst>
              </a:tr>
              <a:tr h="366623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3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Out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Output 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036192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14098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 txBox="1">
            <a:spLocks noGrp="1"/>
          </p:cNvSpPr>
          <p:nvPr>
            <p:ph type="title"/>
          </p:nvPr>
        </p:nvSpPr>
        <p:spPr>
          <a:xfrm>
            <a:off x="2483767" y="0"/>
            <a:ext cx="4680520" cy="119675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 algn="ctr">
              <a:buSzPct val="25000"/>
            </a:pPr>
            <a:r>
              <a:rPr lang="en-US" b="1" dirty="0"/>
              <a:t>Infrared Barrier Sensor Module </a:t>
            </a:r>
            <a:endParaRPr lang="en-GB" sz="3600" b="1" i="0" u="none" strike="noStrike" cap="none" dirty="0">
              <a:solidFill>
                <a:srgbClr val="373E48"/>
              </a:solidFill>
              <a:sym typeface="Calibri"/>
            </a:endParaRPr>
          </a:p>
        </p:txBody>
      </p:sp>
      <p:sp>
        <p:nvSpPr>
          <p:cNvPr id="2" name="Retângulo 1"/>
          <p:cNvSpPr/>
          <p:nvPr/>
        </p:nvSpPr>
        <p:spPr>
          <a:xfrm>
            <a:off x="1190445" y="1391324"/>
            <a:ext cx="7953555" cy="4809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</a:pPr>
            <a:r>
              <a:rPr lang="pt-PT" sz="2400" b="1" dirty="0">
                <a:latin typeface="Arial" panose="020B0604020202020204" pitchFamily="34" charset="0"/>
                <a:ea typeface="Arial" panose="020B0604020202020204" pitchFamily="34" charset="0"/>
              </a:rPr>
              <a:t>Pin </a:t>
            </a:r>
            <a:r>
              <a:rPr lang="pt-PT" sz="2400" b="1" dirty="0" err="1">
                <a:latin typeface="Arial" panose="020B0604020202020204" pitchFamily="34" charset="0"/>
                <a:ea typeface="Arial" panose="020B0604020202020204" pitchFamily="34" charset="0"/>
              </a:rPr>
              <a:t>Assignment</a:t>
            </a:r>
            <a:r>
              <a:rPr lang="pt-PT" sz="2400" b="1" dirty="0"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endParaRPr lang="en-US" sz="2400" b="1" dirty="0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3" name="Retângulo 2"/>
          <p:cNvSpPr/>
          <p:nvPr/>
        </p:nvSpPr>
        <p:spPr>
          <a:xfrm>
            <a:off x="1322339" y="4648753"/>
            <a:ext cx="273207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PT" sz="2800" b="1" dirty="0" err="1">
                <a:solidFill>
                  <a:srgbClr val="0D0D0D"/>
                </a:solidFill>
                <a:latin typeface="Calisto MT" panose="02040603050505030304" pitchFamily="18" charset="0"/>
                <a:cs typeface="Times New Roman" panose="02020603050405020304" pitchFamily="18" charset="0"/>
              </a:rPr>
              <a:t>Test</a:t>
            </a:r>
            <a:r>
              <a:rPr lang="pt-PT" sz="2800" b="1" dirty="0">
                <a:solidFill>
                  <a:srgbClr val="0D0D0D"/>
                </a:solidFill>
                <a:latin typeface="Calisto MT" panose="02040603050505030304" pitchFamily="18" charset="0"/>
                <a:cs typeface="Times New Roman" panose="02020603050405020304" pitchFamily="18" charset="0"/>
              </a:rPr>
              <a:t> Case </a:t>
            </a:r>
            <a:endParaRPr lang="en-US" sz="2800" dirty="0"/>
          </a:p>
        </p:txBody>
      </p:sp>
      <p:graphicFrame>
        <p:nvGraphicFramePr>
          <p:cNvPr id="4" name="Tabe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3807355"/>
              </p:ext>
            </p:extLst>
          </p:nvPr>
        </p:nvGraphicFramePr>
        <p:xfrm>
          <a:off x="1190445" y="2066795"/>
          <a:ext cx="7677510" cy="2215488"/>
        </p:xfrm>
        <a:graphic>
          <a:graphicData uri="http://schemas.openxmlformats.org/drawingml/2006/table">
            <a:tbl>
              <a:tblPr>
                <a:tableStyleId>{4C366C51-EF0F-4033-AD45-72283E4BE4B5}</a:tableStyleId>
              </a:tblPr>
              <a:tblGrid>
                <a:gridCol w="1591018">
                  <a:extLst>
                    <a:ext uri="{9D8B030D-6E8A-4147-A177-3AD203B41FA5}">
                      <a16:colId xmlns:a16="http://schemas.microsoft.com/office/drawing/2014/main" val="469555004"/>
                    </a:ext>
                  </a:extLst>
                </a:gridCol>
                <a:gridCol w="2656856">
                  <a:extLst>
                    <a:ext uri="{9D8B030D-6E8A-4147-A177-3AD203B41FA5}">
                      <a16:colId xmlns:a16="http://schemas.microsoft.com/office/drawing/2014/main" val="1974451539"/>
                    </a:ext>
                  </a:extLst>
                </a:gridCol>
                <a:gridCol w="3429636">
                  <a:extLst>
                    <a:ext uri="{9D8B030D-6E8A-4147-A177-3AD203B41FA5}">
                      <a16:colId xmlns:a16="http://schemas.microsoft.com/office/drawing/2014/main" val="2060937417"/>
                    </a:ext>
                  </a:extLst>
                </a:gridCol>
              </a:tblGrid>
              <a:tr h="55387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Label</a:t>
                      </a:r>
                      <a:endParaRPr lang="en-US" sz="2000" b="1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</a:rPr>
                        <a:t>Connected to:</a:t>
                      </a:r>
                      <a:endParaRPr lang="en-US" sz="2000" b="1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PT" sz="2000" b="1" dirty="0"/>
                        <a:t>Interface</a:t>
                      </a:r>
                      <a:endParaRPr lang="en-US" sz="2000" b="1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48335521"/>
                  </a:ext>
                </a:extLst>
              </a:tr>
              <a:tr h="55387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VCC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Pin_2 - 5V DC Power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Vcc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98907755"/>
                  </a:ext>
                </a:extLst>
              </a:tr>
              <a:tr h="55387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GND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Pin_9 - Ground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GND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69088067"/>
                  </a:ext>
                </a:extLst>
              </a:tr>
              <a:tr h="55387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Out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Pin_18 - GPIO_5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General Purpose Input 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87153546"/>
                  </a:ext>
                </a:extLst>
              </a:tr>
            </a:tbl>
          </a:graphicData>
        </a:graphic>
      </p:graphicFrame>
      <p:graphicFrame>
        <p:nvGraphicFramePr>
          <p:cNvPr id="7" name="Tabe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3947814"/>
              </p:ext>
            </p:extLst>
          </p:nvPr>
        </p:nvGraphicFramePr>
        <p:xfrm>
          <a:off x="1322339" y="5175848"/>
          <a:ext cx="7545616" cy="1483044"/>
        </p:xfrm>
        <a:graphic>
          <a:graphicData uri="http://schemas.openxmlformats.org/drawingml/2006/table">
            <a:tbl>
              <a:tblPr firstRow="1" firstCol="1" bandRow="1">
                <a:tableStyleId>{4C366C51-EF0F-4033-AD45-72283E4BE4B5}</a:tableStyleId>
              </a:tblPr>
              <a:tblGrid>
                <a:gridCol w="3098855">
                  <a:extLst>
                    <a:ext uri="{9D8B030D-6E8A-4147-A177-3AD203B41FA5}">
                      <a16:colId xmlns:a16="http://schemas.microsoft.com/office/drawing/2014/main" val="2043274688"/>
                    </a:ext>
                  </a:extLst>
                </a:gridCol>
                <a:gridCol w="2559882">
                  <a:extLst>
                    <a:ext uri="{9D8B030D-6E8A-4147-A177-3AD203B41FA5}">
                      <a16:colId xmlns:a16="http://schemas.microsoft.com/office/drawing/2014/main" val="3824270514"/>
                    </a:ext>
                  </a:extLst>
                </a:gridCol>
                <a:gridCol w="1886879">
                  <a:extLst>
                    <a:ext uri="{9D8B030D-6E8A-4147-A177-3AD203B41FA5}">
                      <a16:colId xmlns:a16="http://schemas.microsoft.com/office/drawing/2014/main" val="542628408"/>
                    </a:ext>
                  </a:extLst>
                </a:gridCol>
              </a:tblGrid>
              <a:tr h="43148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Input</a:t>
                      </a:r>
                      <a:endParaRPr lang="en-US" sz="2000" b="1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Expected Output</a:t>
                      </a:r>
                      <a:endParaRPr lang="en-US" sz="2000" b="1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</a:rPr>
                        <a:t>Output</a:t>
                      </a:r>
                      <a:endParaRPr lang="en-US" sz="2000" b="1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06076427"/>
                  </a:ext>
                </a:extLst>
              </a:tr>
              <a:tr h="74170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Obstacle in the Sensor Range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Led Turn ON </a:t>
                      </a: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PT" sz="20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Output pin </a:t>
                      </a:r>
                      <a:r>
                        <a:rPr lang="pt-PT" sz="2000" baseline="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State</a:t>
                      </a:r>
                      <a:r>
                        <a:rPr lang="pt-PT" sz="2000" baseline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 </a:t>
                      </a:r>
                      <a:r>
                        <a:rPr lang="pt-PT" sz="2000" baseline="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gets</a:t>
                      </a:r>
                      <a:r>
                        <a:rPr lang="pt-PT" sz="2000" baseline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 </a:t>
                      </a:r>
                      <a:r>
                        <a:rPr lang="pt-PT" sz="20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High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 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235965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460524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exto 1"/>
          <p:cNvSpPr>
            <a:spLocks noGrp="1"/>
          </p:cNvSpPr>
          <p:nvPr>
            <p:ph type="body" idx="1"/>
          </p:nvPr>
        </p:nvSpPr>
        <p:spPr>
          <a:xfrm>
            <a:off x="1140383" y="1196752"/>
            <a:ext cx="7597352" cy="5184575"/>
          </a:xfrm>
        </p:spPr>
        <p:txBody>
          <a:bodyPr/>
          <a:lstStyle/>
          <a:p>
            <a:pPr marL="177800" indent="0">
              <a:buNone/>
            </a:pPr>
            <a:r>
              <a:rPr lang="en-US" b="1" dirty="0">
                <a:solidFill>
                  <a:schemeClr val="tx1"/>
                </a:solidFill>
              </a:rPr>
              <a:t>Main Features: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Power supply: 5V DC</a:t>
            </a:r>
          </a:p>
          <a:p>
            <a:r>
              <a:rPr lang="en-US" dirty="0">
                <a:solidFill>
                  <a:schemeClr val="tx1"/>
                </a:solidFill>
              </a:rPr>
              <a:t>Digital buzzer module, use high </a:t>
            </a:r>
          </a:p>
          <a:p>
            <a:pPr marL="177800" indent="0">
              <a:buNone/>
            </a:pPr>
            <a:r>
              <a:rPr lang="en-US" dirty="0">
                <a:solidFill>
                  <a:schemeClr val="tx1"/>
                </a:solidFill>
              </a:rPr>
              <a:t>/ low to drive, change the </a:t>
            </a:r>
          </a:p>
          <a:p>
            <a:pPr marL="177800" indent="0">
              <a:buNone/>
            </a:pPr>
            <a:r>
              <a:rPr lang="en-US" dirty="0">
                <a:solidFill>
                  <a:schemeClr val="tx1"/>
                </a:solidFill>
              </a:rPr>
              <a:t>Frequency, hear different sound</a:t>
            </a:r>
          </a:p>
          <a:p>
            <a:r>
              <a:rPr lang="en-US" dirty="0">
                <a:solidFill>
                  <a:schemeClr val="tx1"/>
                </a:solidFill>
              </a:rPr>
              <a:t>Weight: 0.005 kg </a:t>
            </a:r>
          </a:p>
          <a:p>
            <a:endParaRPr lang="pt-PT" dirty="0">
              <a:solidFill>
                <a:schemeClr val="tx1"/>
              </a:solidFill>
            </a:endParaRPr>
          </a:p>
          <a:p>
            <a:pPr marL="177800" indent="0">
              <a:buNone/>
            </a:pPr>
            <a:r>
              <a:rPr lang="pt-PT" b="1" dirty="0" err="1">
                <a:solidFill>
                  <a:schemeClr val="tx1"/>
                </a:solidFill>
              </a:rPr>
              <a:t>Purpose</a:t>
            </a:r>
            <a:r>
              <a:rPr lang="pt-PT" dirty="0">
                <a:solidFill>
                  <a:schemeClr val="tx1"/>
                </a:solidFill>
              </a:rPr>
              <a:t>: </a:t>
            </a:r>
            <a:br>
              <a:rPr lang="pt-PT" dirty="0">
                <a:solidFill>
                  <a:schemeClr val="tx1"/>
                </a:solidFill>
              </a:rPr>
            </a:br>
            <a:r>
              <a:rPr lang="pt-PT" dirty="0" err="1">
                <a:solidFill>
                  <a:schemeClr val="tx1"/>
                </a:solidFill>
              </a:rPr>
              <a:t>Used</a:t>
            </a:r>
            <a:r>
              <a:rPr lang="pt-PT" dirty="0">
                <a:solidFill>
                  <a:schemeClr val="tx1"/>
                </a:solidFill>
              </a:rPr>
              <a:t> to </a:t>
            </a:r>
            <a:r>
              <a:rPr lang="pt-PT" dirty="0" err="1">
                <a:solidFill>
                  <a:schemeClr val="tx1"/>
                </a:solidFill>
              </a:rPr>
              <a:t>alert</a:t>
            </a:r>
            <a:r>
              <a:rPr lang="pt-PT" dirty="0">
                <a:solidFill>
                  <a:schemeClr val="tx1"/>
                </a:solidFill>
              </a:rPr>
              <a:t> </a:t>
            </a:r>
            <a:r>
              <a:rPr lang="pt-PT" dirty="0" err="1">
                <a:solidFill>
                  <a:schemeClr val="tx1"/>
                </a:solidFill>
              </a:rPr>
              <a:t>the</a:t>
            </a:r>
            <a:r>
              <a:rPr lang="pt-PT" dirty="0">
                <a:solidFill>
                  <a:schemeClr val="tx1"/>
                </a:solidFill>
              </a:rPr>
              <a:t> </a:t>
            </a:r>
            <a:r>
              <a:rPr lang="pt-PT" dirty="0" err="1">
                <a:solidFill>
                  <a:schemeClr val="tx1"/>
                </a:solidFill>
              </a:rPr>
              <a:t>user</a:t>
            </a:r>
            <a:r>
              <a:rPr lang="pt-PT" dirty="0">
                <a:solidFill>
                  <a:schemeClr val="tx1"/>
                </a:solidFill>
              </a:rPr>
              <a:t> </a:t>
            </a:r>
            <a:r>
              <a:rPr lang="pt-PT" dirty="0" err="1">
                <a:solidFill>
                  <a:schemeClr val="tx1"/>
                </a:solidFill>
              </a:rPr>
              <a:t>when</a:t>
            </a:r>
            <a:r>
              <a:rPr lang="pt-PT" dirty="0">
                <a:solidFill>
                  <a:schemeClr val="tx1"/>
                </a:solidFill>
              </a:rPr>
              <a:t> na </a:t>
            </a:r>
            <a:r>
              <a:rPr lang="pt-PT" dirty="0" err="1">
                <a:solidFill>
                  <a:schemeClr val="tx1"/>
                </a:solidFill>
              </a:rPr>
              <a:t>obstacle</a:t>
            </a:r>
            <a:r>
              <a:rPr lang="pt-PT" dirty="0">
                <a:solidFill>
                  <a:schemeClr val="tx1"/>
                </a:solidFill>
              </a:rPr>
              <a:t> </a:t>
            </a:r>
            <a:r>
              <a:rPr lang="pt-PT" dirty="0" err="1">
                <a:solidFill>
                  <a:schemeClr val="tx1"/>
                </a:solidFill>
              </a:rPr>
              <a:t>is</a:t>
            </a:r>
            <a:r>
              <a:rPr lang="pt-PT" dirty="0">
                <a:solidFill>
                  <a:schemeClr val="tx1"/>
                </a:solidFill>
              </a:rPr>
              <a:t> </a:t>
            </a:r>
            <a:r>
              <a:rPr lang="pt-PT" dirty="0" err="1">
                <a:solidFill>
                  <a:schemeClr val="tx1"/>
                </a:solidFill>
              </a:rPr>
              <a:t>detected</a:t>
            </a:r>
            <a:r>
              <a:rPr lang="pt-PT" dirty="0">
                <a:solidFill>
                  <a:schemeClr val="tx1"/>
                </a:solidFill>
              </a:rPr>
              <a:t> in </a:t>
            </a:r>
            <a:r>
              <a:rPr lang="pt-PT" dirty="0" err="1">
                <a:solidFill>
                  <a:schemeClr val="tx1"/>
                </a:solidFill>
              </a:rPr>
              <a:t>the</a:t>
            </a:r>
            <a:r>
              <a:rPr lang="pt-PT" dirty="0">
                <a:solidFill>
                  <a:schemeClr val="tx1"/>
                </a:solidFill>
              </a:rPr>
              <a:t> </a:t>
            </a:r>
            <a:r>
              <a:rPr lang="pt-PT" dirty="0" err="1">
                <a:solidFill>
                  <a:schemeClr val="tx1"/>
                </a:solidFill>
              </a:rPr>
              <a:t>direction</a:t>
            </a:r>
            <a:r>
              <a:rPr lang="pt-PT" dirty="0">
                <a:solidFill>
                  <a:schemeClr val="tx1"/>
                </a:solidFill>
              </a:rPr>
              <a:t> </a:t>
            </a:r>
            <a:r>
              <a:rPr lang="pt-PT" dirty="0" err="1">
                <a:solidFill>
                  <a:schemeClr val="tx1"/>
                </a:solidFill>
              </a:rPr>
              <a:t>of</a:t>
            </a:r>
            <a:r>
              <a:rPr lang="pt-PT" dirty="0">
                <a:solidFill>
                  <a:schemeClr val="tx1"/>
                </a:solidFill>
              </a:rPr>
              <a:t> </a:t>
            </a:r>
            <a:r>
              <a:rPr lang="pt-PT" dirty="0" err="1">
                <a:solidFill>
                  <a:schemeClr val="tx1"/>
                </a:solidFill>
              </a:rPr>
              <a:t>the</a:t>
            </a:r>
            <a:r>
              <a:rPr lang="pt-PT" dirty="0">
                <a:solidFill>
                  <a:schemeClr val="tx1"/>
                </a:solidFill>
              </a:rPr>
              <a:t> </a:t>
            </a:r>
            <a:r>
              <a:rPr lang="pt-PT" dirty="0" err="1">
                <a:solidFill>
                  <a:schemeClr val="tx1"/>
                </a:solidFill>
              </a:rPr>
              <a:t>movement</a:t>
            </a:r>
            <a:r>
              <a:rPr lang="pt-PT" dirty="0">
                <a:solidFill>
                  <a:schemeClr val="tx1"/>
                </a:solidFill>
              </a:rPr>
              <a:t> </a:t>
            </a:r>
            <a:r>
              <a:rPr lang="pt-PT" dirty="0" err="1">
                <a:solidFill>
                  <a:schemeClr val="tx1"/>
                </a:solidFill>
              </a:rPr>
              <a:t>of</a:t>
            </a:r>
            <a:r>
              <a:rPr lang="pt-PT" dirty="0">
                <a:solidFill>
                  <a:schemeClr val="tx1"/>
                </a:solidFill>
              </a:rPr>
              <a:t> </a:t>
            </a:r>
            <a:r>
              <a:rPr lang="pt-PT" dirty="0" err="1">
                <a:solidFill>
                  <a:schemeClr val="tx1"/>
                </a:solidFill>
              </a:rPr>
              <a:t>the</a:t>
            </a:r>
            <a:r>
              <a:rPr lang="pt-PT" dirty="0">
                <a:solidFill>
                  <a:schemeClr val="tx1"/>
                </a:solidFill>
              </a:rPr>
              <a:t> Robot </a:t>
            </a:r>
            <a:r>
              <a:rPr lang="pt-PT" dirty="0" err="1">
                <a:solidFill>
                  <a:schemeClr val="tx1"/>
                </a:solidFill>
              </a:rPr>
              <a:t>System</a:t>
            </a:r>
            <a:r>
              <a:rPr lang="pt-PT" dirty="0">
                <a:solidFill>
                  <a:schemeClr val="tx1"/>
                </a:solidFill>
              </a:rPr>
              <a:t>.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b="1" dirty="0" err="1"/>
              <a:t>Buzzer</a:t>
            </a:r>
            <a:r>
              <a:rPr lang="pt-PT" dirty="0"/>
              <a:t> </a:t>
            </a:r>
            <a:endParaRPr lang="en-US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5716" y="1196752"/>
            <a:ext cx="2968283" cy="2968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0337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>
            <a:spLocks noGrp="1"/>
          </p:cNvSpPr>
          <p:nvPr>
            <p:ph type="title"/>
          </p:nvPr>
        </p:nvSpPr>
        <p:spPr>
          <a:xfrm>
            <a:off x="2483767" y="1"/>
            <a:ext cx="4680600" cy="1196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rgbClr val="373E48"/>
              </a:buClr>
              <a:buSzPct val="25000"/>
              <a:buFont typeface="Calibri"/>
              <a:buNone/>
            </a:pPr>
            <a:r>
              <a:rPr lang="en-GB"/>
              <a:t>Agenda</a:t>
            </a:r>
          </a:p>
        </p:txBody>
      </p:sp>
      <p:sp>
        <p:nvSpPr>
          <p:cNvPr id="48" name="Shape 48"/>
          <p:cNvSpPr txBox="1">
            <a:spLocks noGrp="1"/>
          </p:cNvSpPr>
          <p:nvPr>
            <p:ph type="body" idx="1"/>
          </p:nvPr>
        </p:nvSpPr>
        <p:spPr>
          <a:xfrm>
            <a:off x="1227103" y="1196692"/>
            <a:ext cx="7597500" cy="51846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177800" lvl="0" indent="0" rtl="0">
              <a:lnSpc>
                <a:spcPct val="80000"/>
              </a:lnSpc>
              <a:spcBef>
                <a:spcPts val="0"/>
              </a:spcBef>
              <a:buClr>
                <a:srgbClr val="373E48"/>
              </a:buClr>
              <a:buSzPct val="101346"/>
              <a:buNone/>
            </a:pPr>
            <a:endParaRPr lang="en-GB" sz="2635" dirty="0"/>
          </a:p>
          <a:p>
            <a:pPr marL="177800" lvl="0" indent="0" rtl="0">
              <a:lnSpc>
                <a:spcPct val="80000"/>
              </a:lnSpc>
              <a:spcBef>
                <a:spcPts val="0"/>
              </a:spcBef>
              <a:buClr>
                <a:srgbClr val="373E48"/>
              </a:buClr>
              <a:buSzPct val="101346"/>
              <a:buNone/>
            </a:pPr>
            <a:r>
              <a:rPr lang="en-GB" b="1" dirty="0"/>
              <a:t>1- Hardware Specification</a:t>
            </a:r>
          </a:p>
          <a:p>
            <a:pPr marL="177800" lvl="0" indent="0" rtl="0">
              <a:lnSpc>
                <a:spcPct val="80000"/>
              </a:lnSpc>
              <a:spcBef>
                <a:spcPts val="0"/>
              </a:spcBef>
              <a:buClr>
                <a:srgbClr val="373E48"/>
              </a:buClr>
              <a:buSzPct val="101346"/>
              <a:buNone/>
            </a:pPr>
            <a:r>
              <a:rPr lang="en-GB" sz="2635" dirty="0"/>
              <a:t> </a:t>
            </a:r>
          </a:p>
          <a:p>
            <a:pPr marL="177800" lvl="0" indent="0" rtl="0">
              <a:lnSpc>
                <a:spcPct val="80000"/>
              </a:lnSpc>
              <a:spcBef>
                <a:spcPts val="0"/>
              </a:spcBef>
              <a:buClr>
                <a:srgbClr val="373E48"/>
              </a:buClr>
              <a:buSzPct val="101346"/>
              <a:buNone/>
            </a:pPr>
            <a:r>
              <a:rPr lang="en-GB" sz="2635" dirty="0"/>
              <a:t>     1.1. Hardware Resources</a:t>
            </a:r>
          </a:p>
          <a:p>
            <a:pPr marL="177800" lvl="0" indent="0">
              <a:lnSpc>
                <a:spcPct val="80000"/>
              </a:lnSpc>
              <a:buSzPct val="101346"/>
              <a:buNone/>
            </a:pPr>
            <a:r>
              <a:rPr lang="en-GB" sz="2635" dirty="0"/>
              <a:t>     1.2. System Hardware Schematics </a:t>
            </a:r>
          </a:p>
          <a:p>
            <a:pPr marL="177800" lvl="0" indent="0">
              <a:lnSpc>
                <a:spcPct val="80000"/>
              </a:lnSpc>
              <a:buSzPct val="101346"/>
              <a:buNone/>
            </a:pPr>
            <a:r>
              <a:rPr lang="en-GB" sz="2635" dirty="0"/>
              <a:t>     1.3. Peripherals and Communication Protocols</a:t>
            </a:r>
          </a:p>
          <a:p>
            <a:pPr marL="177800" lvl="0" indent="0">
              <a:lnSpc>
                <a:spcPct val="80000"/>
              </a:lnSpc>
              <a:buSzPct val="101346"/>
              <a:buNone/>
            </a:pPr>
            <a:endParaRPr lang="en-GB" dirty="0"/>
          </a:p>
          <a:p>
            <a:pPr marL="177800" lvl="0" indent="0">
              <a:lnSpc>
                <a:spcPct val="80000"/>
              </a:lnSpc>
              <a:buSzPct val="101346"/>
              <a:buNone/>
            </a:pPr>
            <a:r>
              <a:rPr lang="en-GB" b="1" dirty="0"/>
              <a:t>2-Software Specification </a:t>
            </a:r>
          </a:p>
          <a:p>
            <a:pPr marL="177800" lvl="0" indent="0">
              <a:lnSpc>
                <a:spcPct val="80000"/>
              </a:lnSpc>
              <a:buSzPct val="101346"/>
              <a:buNone/>
            </a:pPr>
            <a:r>
              <a:rPr lang="en-GB" sz="2635" dirty="0"/>
              <a:t>     2.1. Software Tools and Cots </a:t>
            </a:r>
          </a:p>
          <a:p>
            <a:pPr marL="177800" indent="0">
              <a:lnSpc>
                <a:spcPct val="80000"/>
              </a:lnSpc>
              <a:buSzPct val="101346"/>
              <a:buNone/>
            </a:pPr>
            <a:r>
              <a:rPr lang="en-GB" sz="2635" dirty="0"/>
              <a:t>     2.3. Device Drivers </a:t>
            </a:r>
          </a:p>
          <a:p>
            <a:pPr marL="177800" indent="0">
              <a:lnSpc>
                <a:spcPct val="80000"/>
              </a:lnSpc>
              <a:buSzPct val="101346"/>
              <a:buNone/>
            </a:pPr>
            <a:r>
              <a:rPr lang="en-GB" sz="2635" dirty="0"/>
              <a:t>     2.4. Threads Overview and Interface</a:t>
            </a:r>
          </a:p>
          <a:p>
            <a:pPr marL="177800" indent="0">
              <a:lnSpc>
                <a:spcPct val="80000"/>
              </a:lnSpc>
              <a:buSzPct val="101346"/>
              <a:buNone/>
            </a:pPr>
            <a:r>
              <a:rPr lang="en-GB" sz="2635" dirty="0"/>
              <a:t>     2.5. Flowcharts</a:t>
            </a:r>
          </a:p>
          <a:p>
            <a:pPr marL="177800" indent="0">
              <a:lnSpc>
                <a:spcPct val="80000"/>
              </a:lnSpc>
              <a:buSzPct val="101346"/>
              <a:buNone/>
            </a:pPr>
            <a:endParaRPr lang="en-GB" b="1" dirty="0"/>
          </a:p>
          <a:p>
            <a:pPr marL="177800" indent="0">
              <a:lnSpc>
                <a:spcPct val="80000"/>
              </a:lnSpc>
              <a:buSzPct val="101346"/>
              <a:buNone/>
            </a:pPr>
            <a:r>
              <a:rPr lang="en-GB" b="1" dirty="0"/>
              <a:t>3- GUI Sketch</a:t>
            </a:r>
          </a:p>
          <a:p>
            <a:pPr marL="177800" indent="0">
              <a:lnSpc>
                <a:spcPct val="80000"/>
              </a:lnSpc>
              <a:buSzPct val="101346"/>
              <a:buNone/>
            </a:pPr>
            <a:r>
              <a:rPr lang="en-GB" b="1" dirty="0"/>
              <a:t>4- Gantt Diagram</a:t>
            </a:r>
          </a:p>
          <a:p>
            <a:pPr marL="177800" indent="0">
              <a:lnSpc>
                <a:spcPct val="80000"/>
              </a:lnSpc>
              <a:buSzPct val="101346"/>
              <a:buNone/>
            </a:pPr>
            <a:endParaRPr lang="en-GB" sz="2635" dirty="0"/>
          </a:p>
          <a:p>
            <a:pPr marL="177800" indent="0">
              <a:lnSpc>
                <a:spcPct val="80000"/>
              </a:lnSpc>
              <a:buSzPct val="101346"/>
              <a:buNone/>
            </a:pPr>
            <a:endParaRPr lang="en-GB" sz="2635" dirty="0"/>
          </a:p>
          <a:p>
            <a:pPr marL="177800" lvl="0" indent="0">
              <a:lnSpc>
                <a:spcPct val="80000"/>
              </a:lnSpc>
              <a:buSzPct val="101346"/>
              <a:buNone/>
            </a:pPr>
            <a:endParaRPr lang="en-GB" sz="2635" dirty="0"/>
          </a:p>
          <a:p>
            <a:pPr marL="177800" lvl="0" indent="0" rtl="0">
              <a:lnSpc>
                <a:spcPct val="80000"/>
              </a:lnSpc>
              <a:spcBef>
                <a:spcPts val="0"/>
              </a:spcBef>
              <a:buClr>
                <a:srgbClr val="373E48"/>
              </a:buClr>
              <a:buSzPct val="101346"/>
              <a:buNone/>
            </a:pPr>
            <a:endParaRPr lang="en-GB" sz="2635" dirty="0"/>
          </a:p>
          <a:p>
            <a:pPr marL="0" marR="0" lvl="0" indent="0" algn="just" rtl="0">
              <a:spcBef>
                <a:spcPts val="0"/>
              </a:spcBef>
              <a:buClr>
                <a:srgbClr val="373E48"/>
              </a:buClr>
              <a:buSzPct val="25000"/>
              <a:buFont typeface="Calibri"/>
              <a:buNone/>
            </a:pPr>
            <a:endParaRPr sz="2800" b="0" i="0" u="none" strike="noStrike" cap="none" dirty="0">
              <a:solidFill>
                <a:srgbClr val="373E4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b="1" dirty="0" err="1"/>
              <a:t>Buzzer</a:t>
            </a:r>
            <a:endParaRPr lang="en-US" b="1" dirty="0"/>
          </a:p>
        </p:txBody>
      </p:sp>
      <p:sp>
        <p:nvSpPr>
          <p:cNvPr id="4" name="Retângulo 3"/>
          <p:cNvSpPr/>
          <p:nvPr/>
        </p:nvSpPr>
        <p:spPr>
          <a:xfrm>
            <a:off x="1190445" y="1183626"/>
            <a:ext cx="7953555" cy="4809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</a:pPr>
            <a:r>
              <a:rPr lang="pt-PT" sz="2400" b="1" dirty="0">
                <a:latin typeface="Arial" panose="020B0604020202020204" pitchFamily="34" charset="0"/>
                <a:ea typeface="Arial" panose="020B0604020202020204" pitchFamily="34" charset="0"/>
              </a:rPr>
              <a:t>Pin </a:t>
            </a:r>
            <a:r>
              <a:rPr lang="pt-PT" sz="2400" b="1" dirty="0" err="1">
                <a:latin typeface="Arial" panose="020B0604020202020204" pitchFamily="34" charset="0"/>
                <a:ea typeface="Arial" panose="020B0604020202020204" pitchFamily="34" charset="0"/>
              </a:rPr>
              <a:t>Description</a:t>
            </a:r>
            <a:r>
              <a:rPr lang="pt-PT" sz="2400" b="1" dirty="0"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endParaRPr lang="en-US" sz="2400" b="1" dirty="0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0537392"/>
              </p:ext>
            </p:extLst>
          </p:nvPr>
        </p:nvGraphicFramePr>
        <p:xfrm>
          <a:off x="1190445" y="1675684"/>
          <a:ext cx="7677510" cy="2215488"/>
        </p:xfrm>
        <a:graphic>
          <a:graphicData uri="http://schemas.openxmlformats.org/drawingml/2006/table">
            <a:tbl>
              <a:tblPr>
                <a:tableStyleId>{4C366C51-EF0F-4033-AD45-72283E4BE4B5}</a:tableStyleId>
              </a:tblPr>
              <a:tblGrid>
                <a:gridCol w="1591018">
                  <a:extLst>
                    <a:ext uri="{9D8B030D-6E8A-4147-A177-3AD203B41FA5}">
                      <a16:colId xmlns:a16="http://schemas.microsoft.com/office/drawing/2014/main" val="469555004"/>
                    </a:ext>
                  </a:extLst>
                </a:gridCol>
                <a:gridCol w="2656856">
                  <a:extLst>
                    <a:ext uri="{9D8B030D-6E8A-4147-A177-3AD203B41FA5}">
                      <a16:colId xmlns:a16="http://schemas.microsoft.com/office/drawing/2014/main" val="1974451539"/>
                    </a:ext>
                  </a:extLst>
                </a:gridCol>
                <a:gridCol w="3429636">
                  <a:extLst>
                    <a:ext uri="{9D8B030D-6E8A-4147-A177-3AD203B41FA5}">
                      <a16:colId xmlns:a16="http://schemas.microsoft.com/office/drawing/2014/main" val="2060937417"/>
                    </a:ext>
                  </a:extLst>
                </a:gridCol>
              </a:tblGrid>
              <a:tr h="55387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</a:rPr>
                        <a:t>Pin</a:t>
                      </a:r>
                      <a:endParaRPr lang="en-US" sz="2000" b="1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PT" sz="2000" b="1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Label</a:t>
                      </a:r>
                      <a:endParaRPr lang="en-US" sz="2000" b="1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</a:rPr>
                        <a:t>Description </a:t>
                      </a:r>
                      <a:endParaRPr lang="en-US" sz="2000" b="1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48335521"/>
                  </a:ext>
                </a:extLst>
              </a:tr>
              <a:tr h="55387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PT" sz="20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1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VCC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 err="1">
                          <a:effectLst/>
                        </a:rPr>
                        <a:t>Suply</a:t>
                      </a:r>
                      <a:r>
                        <a:rPr lang="en-US" sz="2000" dirty="0">
                          <a:effectLst/>
                        </a:rPr>
                        <a:t> Voltage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98907755"/>
                  </a:ext>
                </a:extLst>
              </a:tr>
              <a:tr h="55387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PT" sz="20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2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GND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PT" sz="20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Ground</a:t>
                      </a:r>
                      <a:r>
                        <a:rPr lang="pt-PT" sz="20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 </a:t>
                      </a:r>
                      <a:r>
                        <a:rPr lang="pt-PT" sz="2000" baseline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Voltage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69088067"/>
                  </a:ext>
                </a:extLst>
              </a:tr>
              <a:tr h="55387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PT" sz="20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3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Input</a:t>
                      </a:r>
                      <a:r>
                        <a:rPr lang="en-US" sz="2000" baseline="0" dirty="0">
                          <a:effectLst/>
                        </a:rPr>
                        <a:t> 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PT" sz="20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Input</a:t>
                      </a:r>
                      <a:r>
                        <a:rPr lang="pt-PT" sz="20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 for </a:t>
                      </a:r>
                      <a:r>
                        <a:rPr lang="pt-PT" sz="2000" baseline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the</a:t>
                      </a:r>
                      <a:r>
                        <a:rPr lang="pt-PT" sz="20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 </a:t>
                      </a:r>
                      <a:r>
                        <a:rPr lang="pt-PT" sz="2000" baseline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Buzzer</a:t>
                      </a:r>
                      <a:r>
                        <a:rPr lang="pt-PT" sz="20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 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87153546"/>
                  </a:ext>
                </a:extLst>
              </a:tr>
            </a:tbl>
          </a:graphicData>
        </a:graphic>
      </p:graphicFrame>
      <p:sp>
        <p:nvSpPr>
          <p:cNvPr id="8" name="Retângulo 7"/>
          <p:cNvSpPr/>
          <p:nvPr/>
        </p:nvSpPr>
        <p:spPr>
          <a:xfrm>
            <a:off x="1052422" y="4124222"/>
            <a:ext cx="7953555" cy="4809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</a:pPr>
            <a:r>
              <a:rPr lang="pt-PT" sz="2400" b="1" dirty="0">
                <a:latin typeface="Arial" panose="020B0604020202020204" pitchFamily="34" charset="0"/>
                <a:ea typeface="Arial" panose="020B0604020202020204" pitchFamily="34" charset="0"/>
              </a:rPr>
              <a:t>Pin </a:t>
            </a:r>
            <a:r>
              <a:rPr lang="pt-PT" sz="2400" b="1" dirty="0" err="1">
                <a:latin typeface="Arial" panose="020B0604020202020204" pitchFamily="34" charset="0"/>
                <a:ea typeface="Arial" panose="020B0604020202020204" pitchFamily="34" charset="0"/>
              </a:rPr>
              <a:t>Assignment</a:t>
            </a:r>
            <a:r>
              <a:rPr lang="pt-PT" sz="2400" b="1" dirty="0"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endParaRPr lang="en-US" sz="2400" b="1" dirty="0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graphicFrame>
        <p:nvGraphicFramePr>
          <p:cNvPr id="9" name="Tabela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8192474"/>
              </p:ext>
            </p:extLst>
          </p:nvPr>
        </p:nvGraphicFramePr>
        <p:xfrm>
          <a:off x="1190445" y="4613263"/>
          <a:ext cx="7677510" cy="2215488"/>
        </p:xfrm>
        <a:graphic>
          <a:graphicData uri="http://schemas.openxmlformats.org/drawingml/2006/table">
            <a:tbl>
              <a:tblPr>
                <a:tableStyleId>{4C366C51-EF0F-4033-AD45-72283E4BE4B5}</a:tableStyleId>
              </a:tblPr>
              <a:tblGrid>
                <a:gridCol w="1591018">
                  <a:extLst>
                    <a:ext uri="{9D8B030D-6E8A-4147-A177-3AD203B41FA5}">
                      <a16:colId xmlns:a16="http://schemas.microsoft.com/office/drawing/2014/main" val="469555004"/>
                    </a:ext>
                  </a:extLst>
                </a:gridCol>
                <a:gridCol w="2656856">
                  <a:extLst>
                    <a:ext uri="{9D8B030D-6E8A-4147-A177-3AD203B41FA5}">
                      <a16:colId xmlns:a16="http://schemas.microsoft.com/office/drawing/2014/main" val="1974451539"/>
                    </a:ext>
                  </a:extLst>
                </a:gridCol>
                <a:gridCol w="3429636">
                  <a:extLst>
                    <a:ext uri="{9D8B030D-6E8A-4147-A177-3AD203B41FA5}">
                      <a16:colId xmlns:a16="http://schemas.microsoft.com/office/drawing/2014/main" val="2060937417"/>
                    </a:ext>
                  </a:extLst>
                </a:gridCol>
              </a:tblGrid>
              <a:tr h="55387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Label</a:t>
                      </a:r>
                      <a:endParaRPr lang="en-US" sz="2000" b="1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</a:rPr>
                        <a:t>Connected to:</a:t>
                      </a:r>
                      <a:endParaRPr lang="en-US" sz="2000" b="1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PT" sz="2000" b="1" dirty="0"/>
                        <a:t>Interface</a:t>
                      </a:r>
                      <a:endParaRPr lang="en-US" sz="2000" b="1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48335521"/>
                  </a:ext>
                </a:extLst>
              </a:tr>
              <a:tr h="55387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VCC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Pin_2 - 5V DC Power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Vcc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98907755"/>
                  </a:ext>
                </a:extLst>
              </a:tr>
              <a:tr h="55387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GND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Pin_9 - Ground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GND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69088067"/>
                  </a:ext>
                </a:extLst>
              </a:tr>
              <a:tr h="55387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Input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Pin_19 - GPIO_6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PWM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871535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21121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b="1" dirty="0" err="1"/>
              <a:t>Buzzer</a:t>
            </a:r>
            <a:endParaRPr lang="en-US" b="1" dirty="0"/>
          </a:p>
        </p:txBody>
      </p:sp>
      <p:sp>
        <p:nvSpPr>
          <p:cNvPr id="5" name="Retângulo 4"/>
          <p:cNvSpPr/>
          <p:nvPr/>
        </p:nvSpPr>
        <p:spPr>
          <a:xfrm>
            <a:off x="1258405" y="1314710"/>
            <a:ext cx="273207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PT" sz="2800" b="1" dirty="0" err="1">
                <a:solidFill>
                  <a:srgbClr val="0D0D0D"/>
                </a:solidFill>
                <a:latin typeface="Calisto MT" panose="02040603050505030304" pitchFamily="18" charset="0"/>
                <a:cs typeface="Times New Roman" panose="02020603050405020304" pitchFamily="18" charset="0"/>
              </a:rPr>
              <a:t>Test</a:t>
            </a:r>
            <a:r>
              <a:rPr lang="pt-PT" sz="2800" b="1" dirty="0">
                <a:solidFill>
                  <a:srgbClr val="0D0D0D"/>
                </a:solidFill>
                <a:latin typeface="Calisto MT" panose="02040603050505030304" pitchFamily="18" charset="0"/>
                <a:cs typeface="Times New Roman" panose="02020603050405020304" pitchFamily="18" charset="0"/>
              </a:rPr>
              <a:t> Case </a:t>
            </a:r>
            <a:endParaRPr lang="en-US" sz="2800" dirty="0"/>
          </a:p>
        </p:txBody>
      </p:sp>
      <p:graphicFrame>
        <p:nvGraphicFramePr>
          <p:cNvPr id="7" name="Tabe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074514"/>
              </p:ext>
            </p:extLst>
          </p:nvPr>
        </p:nvGraphicFramePr>
        <p:xfrm>
          <a:off x="1258405" y="1841805"/>
          <a:ext cx="7545616" cy="1173193"/>
        </p:xfrm>
        <a:graphic>
          <a:graphicData uri="http://schemas.openxmlformats.org/drawingml/2006/table">
            <a:tbl>
              <a:tblPr firstRow="1" firstCol="1" bandRow="1">
                <a:tableStyleId>{4C366C51-EF0F-4033-AD45-72283E4BE4B5}</a:tableStyleId>
              </a:tblPr>
              <a:tblGrid>
                <a:gridCol w="3098855">
                  <a:extLst>
                    <a:ext uri="{9D8B030D-6E8A-4147-A177-3AD203B41FA5}">
                      <a16:colId xmlns:a16="http://schemas.microsoft.com/office/drawing/2014/main" val="2043274688"/>
                    </a:ext>
                  </a:extLst>
                </a:gridCol>
                <a:gridCol w="2559882">
                  <a:extLst>
                    <a:ext uri="{9D8B030D-6E8A-4147-A177-3AD203B41FA5}">
                      <a16:colId xmlns:a16="http://schemas.microsoft.com/office/drawing/2014/main" val="3824270514"/>
                    </a:ext>
                  </a:extLst>
                </a:gridCol>
                <a:gridCol w="1886879">
                  <a:extLst>
                    <a:ext uri="{9D8B030D-6E8A-4147-A177-3AD203B41FA5}">
                      <a16:colId xmlns:a16="http://schemas.microsoft.com/office/drawing/2014/main" val="542628408"/>
                    </a:ext>
                  </a:extLst>
                </a:gridCol>
              </a:tblGrid>
              <a:tr h="43148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Input</a:t>
                      </a:r>
                      <a:endParaRPr lang="en-US" sz="2000" b="1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</a:rPr>
                        <a:t>Expected Output</a:t>
                      </a:r>
                      <a:endParaRPr lang="en-US" sz="2000" b="1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</a:rPr>
                        <a:t>Output</a:t>
                      </a:r>
                      <a:endParaRPr lang="en-US" sz="2000" b="1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06076427"/>
                  </a:ext>
                </a:extLst>
              </a:tr>
              <a:tr h="74170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PT" sz="20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PWM</a:t>
                      </a:r>
                      <a:r>
                        <a:rPr lang="pt-PT" sz="20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 in </a:t>
                      </a:r>
                      <a:r>
                        <a:rPr lang="pt-PT" sz="2000" baseline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the</a:t>
                      </a:r>
                      <a:r>
                        <a:rPr lang="pt-PT" sz="20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 Input pin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The buzzer emit</a:t>
                      </a:r>
                      <a:r>
                        <a:rPr lang="en-US" sz="2000" baseline="0" dirty="0">
                          <a:effectLst/>
                        </a:rPr>
                        <a:t> a sound 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 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235965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259650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 txBox="1">
            <a:spLocks noGrp="1"/>
          </p:cNvSpPr>
          <p:nvPr>
            <p:ph type="body" idx="1"/>
          </p:nvPr>
        </p:nvSpPr>
        <p:spPr>
          <a:xfrm>
            <a:off x="1157105" y="1355104"/>
            <a:ext cx="7597352" cy="518457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177800" indent="0">
              <a:buNone/>
            </a:pPr>
            <a:r>
              <a:rPr lang="en-US" b="1" dirty="0">
                <a:solidFill>
                  <a:schemeClr val="tx1"/>
                </a:solidFill>
              </a:rPr>
              <a:t>Description: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Input: </a:t>
            </a:r>
            <a:r>
              <a:rPr lang="en-US" dirty="0" err="1">
                <a:solidFill>
                  <a:schemeClr val="tx1"/>
                </a:solidFill>
              </a:rPr>
              <a:t>MicroUSB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Output: USB</a:t>
            </a:r>
          </a:p>
          <a:p>
            <a:r>
              <a:rPr lang="en-US" dirty="0">
                <a:solidFill>
                  <a:schemeClr val="tx1"/>
                </a:solidFill>
              </a:rPr>
              <a:t>Voltage:  5V </a:t>
            </a:r>
          </a:p>
          <a:p>
            <a:r>
              <a:rPr lang="en-US" dirty="0">
                <a:solidFill>
                  <a:schemeClr val="tx1"/>
                </a:solidFill>
              </a:rPr>
              <a:t>Capacity: 2600mAh</a:t>
            </a:r>
          </a:p>
          <a:p>
            <a:pPr marL="177800" indent="0">
              <a:buNone/>
            </a:pPr>
            <a:endParaRPr lang="pt-PT" sz="2400" b="0" i="0" u="none" strike="noStrike" cap="none" dirty="0">
              <a:solidFill>
                <a:schemeClr val="tx1"/>
              </a:solidFill>
              <a:sym typeface="Calibri"/>
            </a:endParaRPr>
          </a:p>
          <a:p>
            <a:pPr marL="177800" indent="0">
              <a:buNone/>
            </a:pPr>
            <a:endParaRPr sz="2400" b="0" i="0" u="none" strike="noStrike" cap="none" dirty="0">
              <a:solidFill>
                <a:schemeClr val="tx1"/>
              </a:solidFill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Clr>
                <a:srgbClr val="373E48"/>
              </a:buClr>
              <a:buSzPct val="25000"/>
              <a:buFont typeface="Calibri"/>
              <a:buNone/>
            </a:pPr>
            <a:r>
              <a:rPr lang="pt-PT" sz="2800" b="1" i="0" u="none" strike="noStrike" cap="none" dirty="0" err="1">
                <a:solidFill>
                  <a:schemeClr val="tx1"/>
                </a:solidFill>
                <a:sym typeface="Calibri"/>
              </a:rPr>
              <a:t>Purpose</a:t>
            </a:r>
            <a:r>
              <a:rPr lang="pt-PT" b="1" dirty="0">
                <a:solidFill>
                  <a:schemeClr val="tx1"/>
                </a:solidFill>
              </a:rPr>
              <a:t>: </a:t>
            </a:r>
            <a:br>
              <a:rPr lang="pt-PT" dirty="0">
                <a:solidFill>
                  <a:schemeClr val="tx1"/>
                </a:solidFill>
              </a:rPr>
            </a:br>
            <a:r>
              <a:rPr lang="pt-PT" sz="2400" dirty="0" err="1">
                <a:solidFill>
                  <a:schemeClr val="tx1"/>
                </a:solidFill>
              </a:rPr>
              <a:t>Power</a:t>
            </a:r>
            <a:r>
              <a:rPr lang="pt-PT" sz="2400" dirty="0">
                <a:solidFill>
                  <a:schemeClr val="tx1"/>
                </a:solidFill>
              </a:rPr>
              <a:t> </a:t>
            </a:r>
            <a:r>
              <a:rPr lang="pt-PT" sz="2400" dirty="0" err="1">
                <a:solidFill>
                  <a:schemeClr val="tx1"/>
                </a:solidFill>
              </a:rPr>
              <a:t>Suply</a:t>
            </a:r>
            <a:r>
              <a:rPr lang="pt-PT" sz="2400" dirty="0">
                <a:solidFill>
                  <a:schemeClr val="tx1"/>
                </a:solidFill>
              </a:rPr>
              <a:t> for </a:t>
            </a:r>
            <a:r>
              <a:rPr lang="pt-PT" sz="2400" dirty="0" err="1">
                <a:solidFill>
                  <a:schemeClr val="tx1"/>
                </a:solidFill>
              </a:rPr>
              <a:t>the</a:t>
            </a:r>
            <a:r>
              <a:rPr lang="pt-PT" sz="2400" dirty="0">
                <a:solidFill>
                  <a:schemeClr val="tx1"/>
                </a:solidFill>
              </a:rPr>
              <a:t> </a:t>
            </a:r>
            <a:r>
              <a:rPr lang="pt-PT" sz="2400" dirty="0" err="1">
                <a:solidFill>
                  <a:schemeClr val="tx1"/>
                </a:solidFill>
              </a:rPr>
              <a:t>Raspberry</a:t>
            </a:r>
            <a:r>
              <a:rPr lang="pt-PT" sz="2400" dirty="0">
                <a:solidFill>
                  <a:schemeClr val="tx1"/>
                </a:solidFill>
              </a:rPr>
              <a:t> PI</a:t>
            </a:r>
            <a:endParaRPr sz="2400" i="0" u="none" strike="noStrike" cap="none" dirty="0">
              <a:solidFill>
                <a:schemeClr val="tx1"/>
              </a:solidFill>
              <a:sym typeface="Calibri"/>
            </a:endParaRPr>
          </a:p>
        </p:txBody>
      </p:sp>
      <p:sp>
        <p:nvSpPr>
          <p:cNvPr id="126" name="Shape 126"/>
          <p:cNvSpPr txBox="1">
            <a:spLocks noGrp="1"/>
          </p:cNvSpPr>
          <p:nvPr>
            <p:ph type="title"/>
          </p:nvPr>
        </p:nvSpPr>
        <p:spPr>
          <a:xfrm>
            <a:off x="2483767" y="0"/>
            <a:ext cx="4680520" cy="119675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ctr"/>
            <a:r>
              <a:rPr lang="en-US" b="1" dirty="0"/>
              <a:t>Power Bank </a:t>
            </a:r>
          </a:p>
        </p:txBody>
      </p:sp>
      <p:pic>
        <p:nvPicPr>
          <p:cNvPr id="6" name="Imagem 5" descr="C:\Users\AndersenBond\Desktop\Embedded System 2016_17\banco-portatil-de-energia-power-bank-usb-5v-2600mah-cinza.jp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5963" y="1196751"/>
            <a:ext cx="3278038" cy="27713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698450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 txBox="1">
            <a:spLocks noGrp="1"/>
          </p:cNvSpPr>
          <p:nvPr>
            <p:ph type="body" idx="1"/>
          </p:nvPr>
        </p:nvSpPr>
        <p:spPr>
          <a:xfrm>
            <a:off x="1295128" y="1340767"/>
            <a:ext cx="7597352" cy="518457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177800" indent="0">
              <a:buNone/>
            </a:pPr>
            <a:r>
              <a:rPr lang="pt-PT" b="1" dirty="0" err="1"/>
              <a:t>Description</a:t>
            </a:r>
            <a:r>
              <a:rPr lang="pt-PT" b="1" dirty="0"/>
              <a:t>:</a:t>
            </a:r>
            <a:endParaRPr lang="en-US" b="1" dirty="0"/>
          </a:p>
          <a:p>
            <a:pPr marL="177800" indent="0">
              <a:buNone/>
            </a:pPr>
            <a:r>
              <a:rPr lang="en-US" dirty="0"/>
              <a:t>frequency : 2.4 GHz</a:t>
            </a:r>
          </a:p>
          <a:p>
            <a:pPr marL="177800" indent="0">
              <a:buNone/>
            </a:pPr>
            <a:r>
              <a:rPr lang="en-US" dirty="0"/>
              <a:t>compact form factor, </a:t>
            </a:r>
          </a:p>
          <a:p>
            <a:pPr marL="177800" indent="0">
              <a:buNone/>
            </a:pPr>
            <a:r>
              <a:rPr lang="en-US" dirty="0"/>
              <a:t>the USB adapter can reach </a:t>
            </a:r>
          </a:p>
          <a:p>
            <a:pPr marL="177800" indent="0">
              <a:buNone/>
            </a:pPr>
            <a:r>
              <a:rPr lang="en-US" dirty="0"/>
              <a:t>up to 150 Mbps over an</a:t>
            </a:r>
          </a:p>
          <a:p>
            <a:pPr marL="177800" indent="0">
              <a:buNone/>
            </a:pPr>
            <a:r>
              <a:rPr lang="en-US" dirty="0"/>
              <a:t> 802.11n.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endParaRPr sz="2800" b="0" i="0" u="none" strike="noStrike" cap="none" dirty="0">
              <a:solidFill>
                <a:srgbClr val="373E4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Clr>
                <a:srgbClr val="373E48"/>
              </a:buClr>
              <a:buSzPct val="25000"/>
              <a:buFont typeface="Calibri"/>
              <a:buNone/>
            </a:pPr>
            <a:r>
              <a:rPr lang="pt-PT" sz="2800" b="1" i="0" u="none" strike="noStrike" cap="none" dirty="0" err="1">
                <a:solidFill>
                  <a:srgbClr val="373E48"/>
                </a:solidFill>
                <a:sym typeface="Calibri"/>
              </a:rPr>
              <a:t>Purpose</a:t>
            </a:r>
            <a:r>
              <a:rPr lang="pt-PT" b="1" dirty="0"/>
              <a:t>: </a:t>
            </a:r>
            <a:br>
              <a:rPr lang="pt-PT" dirty="0"/>
            </a:br>
            <a:r>
              <a:rPr lang="pt-PT" dirty="0" err="1"/>
              <a:t>Used</a:t>
            </a:r>
            <a:r>
              <a:rPr lang="pt-PT" dirty="0"/>
              <a:t>  for WI-FI </a:t>
            </a:r>
            <a:r>
              <a:rPr lang="pt-PT" dirty="0" err="1"/>
              <a:t>communication</a:t>
            </a:r>
            <a:endParaRPr sz="2800" b="0" i="0" u="none" strike="noStrike" cap="none" dirty="0">
              <a:solidFill>
                <a:srgbClr val="373E4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Shape 126"/>
          <p:cNvSpPr txBox="1">
            <a:spLocks noGrp="1"/>
          </p:cNvSpPr>
          <p:nvPr>
            <p:ph type="title"/>
          </p:nvPr>
        </p:nvSpPr>
        <p:spPr>
          <a:xfrm>
            <a:off x="2483767" y="0"/>
            <a:ext cx="4680520" cy="119675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r>
              <a:rPr lang="en-US" b="1" dirty="0"/>
              <a:t>Wireless Wi-Fi Network Card</a:t>
            </a:r>
          </a:p>
        </p:txBody>
      </p:sp>
      <p:pic>
        <p:nvPicPr>
          <p:cNvPr id="6" name="image28.jpg"/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6400800" y="1653540"/>
            <a:ext cx="2302767" cy="2211094"/>
          </a:xfrm>
          <a:prstGeom prst="rect">
            <a:avLst/>
          </a:prstGeom>
          <a:ln/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body" idx="1"/>
          </p:nvPr>
        </p:nvSpPr>
        <p:spPr>
          <a:xfrm>
            <a:off x="1291976" y="1056340"/>
            <a:ext cx="7597500" cy="51846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indent="0" algn="ctr">
              <a:buSzPct val="25000"/>
              <a:buNone/>
            </a:pPr>
            <a:endParaRPr lang="en-GB" sz="6600" dirty="0"/>
          </a:p>
          <a:p>
            <a:pPr marL="0" indent="0" algn="ctr">
              <a:buSzPct val="25000"/>
              <a:buNone/>
            </a:pPr>
            <a:endParaRPr lang="en-GB" sz="6600" dirty="0"/>
          </a:p>
          <a:p>
            <a:pPr marL="0" indent="0" algn="ctr">
              <a:buSzPct val="25000"/>
              <a:buNone/>
            </a:pPr>
            <a:r>
              <a:rPr lang="en-GB" sz="6000" dirty="0"/>
              <a:t>1.Hardware Resources </a:t>
            </a:r>
          </a:p>
          <a:p>
            <a:pPr marL="0" indent="0" algn="ctr">
              <a:buSzPct val="25000"/>
              <a:buNone/>
            </a:pPr>
            <a:r>
              <a:rPr lang="en-GB" sz="6000" dirty="0"/>
              <a:t>Controller System</a:t>
            </a:r>
          </a:p>
          <a:p>
            <a:pPr marL="0" marR="0" lvl="0" indent="0" algn="just" rtl="0">
              <a:spcBef>
                <a:spcPts val="0"/>
              </a:spcBef>
              <a:buClr>
                <a:srgbClr val="373E48"/>
              </a:buClr>
              <a:buSzPct val="25000"/>
              <a:buFont typeface="Calibri"/>
              <a:buNone/>
            </a:pPr>
            <a:endParaRPr sz="2800" b="0" i="0" u="none" strike="noStrike" cap="none" dirty="0">
              <a:solidFill>
                <a:srgbClr val="373E4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86377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>
            <a:spLocks noGrp="1"/>
          </p:cNvSpPr>
          <p:nvPr>
            <p:ph type="title"/>
          </p:nvPr>
        </p:nvSpPr>
        <p:spPr>
          <a:xfrm>
            <a:off x="2483767" y="1"/>
            <a:ext cx="4680600" cy="1196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rgbClr val="373E48"/>
              </a:buClr>
              <a:buSzPct val="25000"/>
              <a:buFont typeface="Calibri"/>
              <a:buNone/>
            </a:pPr>
            <a:r>
              <a:rPr lang="en-GB" sz="3600" b="0" i="0" u="none" strike="noStrike" cap="none" dirty="0">
                <a:solidFill>
                  <a:srgbClr val="373E48"/>
                </a:solidFill>
                <a:latin typeface="Calibri"/>
                <a:ea typeface="Calibri"/>
                <a:cs typeface="Calibri"/>
                <a:sym typeface="Calibri"/>
              </a:rPr>
              <a:t>Hardware Resources</a:t>
            </a:r>
          </a:p>
        </p:txBody>
      </p:sp>
      <p:sp>
        <p:nvSpPr>
          <p:cNvPr id="62" name="Shape 62"/>
          <p:cNvSpPr txBox="1">
            <a:spLocks noGrp="1"/>
          </p:cNvSpPr>
          <p:nvPr>
            <p:ph type="body" idx="1"/>
          </p:nvPr>
        </p:nvSpPr>
        <p:spPr>
          <a:xfrm>
            <a:off x="1193503" y="1534642"/>
            <a:ext cx="7597500" cy="51846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lvl="0" indent="0" algn="just">
              <a:buSzPct val="25000"/>
              <a:buNone/>
            </a:pPr>
            <a:r>
              <a:rPr lang="pt-PT" dirty="0" err="1"/>
              <a:t>Development</a:t>
            </a:r>
            <a:r>
              <a:rPr lang="pt-PT" dirty="0"/>
              <a:t> </a:t>
            </a:r>
            <a:r>
              <a:rPr lang="pt-PT" dirty="0" err="1"/>
              <a:t>Board</a:t>
            </a:r>
            <a:r>
              <a:rPr lang="pt-PT" dirty="0"/>
              <a:t> </a:t>
            </a:r>
            <a:r>
              <a:rPr lang="pt-PT" dirty="0" err="1"/>
              <a:t>Raspberry</a:t>
            </a:r>
            <a:r>
              <a:rPr lang="pt-PT" dirty="0"/>
              <a:t> PI 3</a:t>
            </a:r>
          </a:p>
        </p:txBody>
      </p:sp>
      <p:pic>
        <p:nvPicPr>
          <p:cNvPr id="4" name="image26.png"/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1742537" y="2070339"/>
            <a:ext cx="6478484" cy="4424150"/>
          </a:xfrm>
          <a:prstGeom prst="rect">
            <a:avLst/>
          </a:prstGeom>
          <a:ln/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 txBox="1">
            <a:spLocks noGrp="1"/>
          </p:cNvSpPr>
          <p:nvPr>
            <p:ph type="title"/>
          </p:nvPr>
        </p:nvSpPr>
        <p:spPr>
          <a:xfrm>
            <a:off x="2483767" y="0"/>
            <a:ext cx="4680520" cy="119675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>
              <a:buSzPct val="25000"/>
            </a:pPr>
            <a:r>
              <a:rPr lang="pt-PT" dirty="0" err="1"/>
              <a:t>Development</a:t>
            </a:r>
            <a:r>
              <a:rPr lang="pt-PT" dirty="0"/>
              <a:t> </a:t>
            </a:r>
            <a:r>
              <a:rPr lang="pt-PT" dirty="0" err="1"/>
              <a:t>Board</a:t>
            </a:r>
            <a:r>
              <a:rPr lang="pt-PT" dirty="0"/>
              <a:t> </a:t>
            </a:r>
            <a:r>
              <a:rPr lang="pt-PT" dirty="0" err="1"/>
              <a:t>Raspberry</a:t>
            </a:r>
            <a:r>
              <a:rPr lang="pt-PT" dirty="0"/>
              <a:t> PI 3</a:t>
            </a:r>
          </a:p>
        </p:txBody>
      </p:sp>
      <p:sp>
        <p:nvSpPr>
          <p:cNvPr id="69" name="Shape 69"/>
          <p:cNvSpPr txBox="1">
            <a:spLocks noGrp="1"/>
          </p:cNvSpPr>
          <p:nvPr>
            <p:ph type="body" idx="1"/>
          </p:nvPr>
        </p:nvSpPr>
        <p:spPr>
          <a:xfrm>
            <a:off x="1345721" y="1196753"/>
            <a:ext cx="7798278" cy="552249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177800" indent="0">
              <a:buNone/>
            </a:pP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Specifications:</a:t>
            </a:r>
          </a:p>
          <a:p>
            <a:pPr marL="529250" lvl="0" indent="-514350">
              <a:buFont typeface="+mj-lt"/>
              <a:buAutoNum type="arabicPeriod"/>
            </a:pPr>
            <a:r>
              <a:rPr lang="en-US" dirty="0" err="1"/>
              <a:t>SoC</a:t>
            </a:r>
            <a:r>
              <a:rPr lang="en-US" dirty="0"/>
              <a:t>: Broadcom BCM2837</a:t>
            </a:r>
          </a:p>
          <a:p>
            <a:pPr marL="529250" lvl="0" indent="-514350">
              <a:buFont typeface="+mj-lt"/>
              <a:buAutoNum type="arabicPeriod"/>
            </a:pPr>
            <a:r>
              <a:rPr lang="pt-PT" dirty="0"/>
              <a:t>CPU: 4× ARM Cortex-A53, 1.2GHz</a:t>
            </a:r>
            <a:endParaRPr lang="en-US" dirty="0"/>
          </a:p>
          <a:p>
            <a:pPr marL="529250" lvl="0" indent="-514350">
              <a:buFont typeface="+mj-lt"/>
              <a:buAutoNum type="arabicPeriod"/>
            </a:pPr>
            <a:r>
              <a:rPr lang="en-US" dirty="0"/>
              <a:t>GPU: Broadcom </a:t>
            </a:r>
            <a:r>
              <a:rPr lang="en-US" dirty="0" err="1"/>
              <a:t>VideoCore</a:t>
            </a:r>
            <a:r>
              <a:rPr lang="en-US" dirty="0"/>
              <a:t> IV</a:t>
            </a:r>
          </a:p>
          <a:p>
            <a:pPr marL="529250" lvl="0" indent="-514350">
              <a:buFont typeface="+mj-lt"/>
              <a:buAutoNum type="arabicPeriod"/>
            </a:pPr>
            <a:r>
              <a:rPr lang="en-US" dirty="0"/>
              <a:t>RAM: 1GB LPDDR2 (900 MHz)</a:t>
            </a:r>
          </a:p>
          <a:p>
            <a:pPr marL="529250" lvl="0" indent="-514350">
              <a:buFont typeface="+mj-lt"/>
              <a:buAutoNum type="arabicPeriod"/>
            </a:pPr>
            <a:r>
              <a:rPr lang="en-US" dirty="0"/>
              <a:t>Networking: 10/100 Ethernet, 2.4GHz 802.11n wireless</a:t>
            </a:r>
          </a:p>
          <a:p>
            <a:pPr marL="529250" lvl="0" indent="-514350">
              <a:buFont typeface="+mj-lt"/>
              <a:buAutoNum type="arabicPeriod"/>
            </a:pPr>
            <a:r>
              <a:rPr lang="en-US" dirty="0"/>
              <a:t>Bluetooth: Bluetooth 4.1 Classic</a:t>
            </a:r>
          </a:p>
          <a:p>
            <a:pPr marL="529250" lvl="0" indent="-514350">
              <a:buFont typeface="+mj-lt"/>
              <a:buAutoNum type="arabicPeriod"/>
            </a:pPr>
            <a:r>
              <a:rPr lang="en-US" dirty="0"/>
              <a:t>Storage: microSD</a:t>
            </a:r>
          </a:p>
          <a:p>
            <a:pPr marL="529250" lvl="0" indent="-514350">
              <a:buFont typeface="+mj-lt"/>
              <a:buAutoNum type="arabicPeriod"/>
            </a:pPr>
            <a:r>
              <a:rPr lang="en-US" dirty="0"/>
              <a:t>GPIO: 40-pin header, populated</a:t>
            </a:r>
          </a:p>
          <a:p>
            <a:pPr marL="529250" lvl="0" indent="-514350">
              <a:buFont typeface="+mj-lt"/>
              <a:buAutoNum type="arabicPeriod"/>
            </a:pPr>
            <a:r>
              <a:rPr lang="en-US" dirty="0"/>
              <a:t>Ports: HDMI, 3.5mm analogue audio-video jack, 4× USB 2.0, Ethernet…</a:t>
            </a:r>
            <a:endParaRPr lang="en-GB" dirty="0"/>
          </a:p>
          <a:p>
            <a:pPr lvl="0"/>
            <a:endParaRPr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>
            <a:spLocks noGrp="1"/>
          </p:cNvSpPr>
          <p:nvPr>
            <p:ph type="title"/>
          </p:nvPr>
        </p:nvSpPr>
        <p:spPr>
          <a:xfrm>
            <a:off x="2483767" y="0"/>
            <a:ext cx="4680520" cy="119675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 algn="ctr">
              <a:buSzPct val="25000"/>
            </a:pPr>
            <a:r>
              <a:rPr lang="en-US" b="1" dirty="0"/>
              <a:t>ADXL345 Accelerometer Sensor</a:t>
            </a:r>
            <a:r>
              <a:rPr lang="en-US" dirty="0"/>
              <a:t> </a:t>
            </a:r>
            <a:endParaRPr lang="en-GB" sz="3600" b="0" i="0" u="none" strike="noStrike" cap="none" dirty="0">
              <a:solidFill>
                <a:srgbClr val="373E4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Shape 89"/>
          <p:cNvSpPr txBox="1">
            <a:spLocks noGrp="1"/>
          </p:cNvSpPr>
          <p:nvPr>
            <p:ph type="body" idx="1"/>
          </p:nvPr>
        </p:nvSpPr>
        <p:spPr>
          <a:xfrm>
            <a:off x="1193503" y="1534642"/>
            <a:ext cx="7597500" cy="51846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lvl="0" indent="0" algn="just">
              <a:buSzPct val="25000"/>
              <a:buNone/>
            </a:pPr>
            <a:r>
              <a:rPr lang="pt-PT" b="1" dirty="0" err="1">
                <a:solidFill>
                  <a:schemeClr val="tx1"/>
                </a:solidFill>
              </a:rPr>
              <a:t>Description</a:t>
            </a:r>
            <a:r>
              <a:rPr lang="pt-PT" b="1" dirty="0">
                <a:solidFill>
                  <a:schemeClr val="tx1"/>
                </a:solidFill>
              </a:rPr>
              <a:t>:</a:t>
            </a:r>
            <a:endParaRPr lang="en-US" b="1" dirty="0">
              <a:solidFill>
                <a:schemeClr val="tx1"/>
              </a:solidFill>
            </a:endParaRPr>
          </a:p>
          <a:p>
            <a:pPr marL="0" lvl="0" indent="0" algn="just">
              <a:buSzPct val="25000"/>
              <a:buNone/>
            </a:pPr>
            <a:r>
              <a:rPr lang="en-US" dirty="0">
                <a:solidFill>
                  <a:schemeClr val="tx1"/>
                </a:solidFill>
              </a:rPr>
              <a:t>low power, 3-axis accelerometer </a:t>
            </a:r>
          </a:p>
          <a:p>
            <a:pPr marL="0" lvl="0" indent="0" algn="just">
              <a:buSzPct val="25000"/>
              <a:buNone/>
            </a:pPr>
            <a:r>
              <a:rPr lang="en-US" dirty="0">
                <a:solidFill>
                  <a:schemeClr val="tx1"/>
                </a:solidFill>
              </a:rPr>
              <a:t>with 13 bits of resolution.</a:t>
            </a:r>
          </a:p>
          <a:p>
            <a:pPr marL="0" lvl="0" indent="0" algn="just">
              <a:buSzPct val="25000"/>
              <a:buNone/>
            </a:pPr>
            <a:r>
              <a:rPr lang="en-US" dirty="0">
                <a:solidFill>
                  <a:schemeClr val="tx1"/>
                </a:solidFill>
              </a:rPr>
              <a:t>Measurement at up to ±16 g. </a:t>
            </a:r>
          </a:p>
          <a:p>
            <a:pPr marL="0" lvl="0" indent="0" algn="just">
              <a:buSzPct val="25000"/>
              <a:buNone/>
            </a:pPr>
            <a:r>
              <a:rPr lang="en-US" dirty="0">
                <a:solidFill>
                  <a:schemeClr val="tx1"/>
                </a:solidFill>
              </a:rPr>
              <a:t>Digital output accessible through </a:t>
            </a:r>
          </a:p>
          <a:p>
            <a:pPr marL="0" lvl="0" indent="0" algn="just">
              <a:buSzPct val="25000"/>
              <a:buNone/>
            </a:pPr>
            <a:r>
              <a:rPr lang="en-US" dirty="0">
                <a:solidFill>
                  <a:schemeClr val="tx1"/>
                </a:solidFill>
              </a:rPr>
              <a:t>SPI or I2C digital interface. </a:t>
            </a:r>
          </a:p>
          <a:p>
            <a:pPr marL="0" lvl="0" indent="0" algn="just">
              <a:buSzPct val="25000"/>
              <a:buNone/>
            </a:pPr>
            <a:endParaRPr lang="pt-PT" sz="2800" b="0" i="0" u="none" strike="noStrike" cap="none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just">
              <a:buSzPct val="25000"/>
              <a:buNone/>
            </a:pPr>
            <a:r>
              <a:rPr lang="pt-PT" b="1" dirty="0" err="1">
                <a:solidFill>
                  <a:schemeClr val="tx1"/>
                </a:solidFill>
              </a:rPr>
              <a:t>Purpose</a:t>
            </a:r>
            <a:r>
              <a:rPr lang="pt-PT" b="1" dirty="0">
                <a:solidFill>
                  <a:schemeClr val="tx1"/>
                </a:solidFill>
              </a:rPr>
              <a:t>: </a:t>
            </a:r>
            <a:r>
              <a:rPr lang="pt-PT" dirty="0" err="1">
                <a:solidFill>
                  <a:schemeClr val="tx1"/>
                </a:solidFill>
              </a:rPr>
              <a:t>Measure</a:t>
            </a:r>
            <a:r>
              <a:rPr lang="pt-PT" dirty="0">
                <a:solidFill>
                  <a:schemeClr val="tx1"/>
                </a:solidFill>
              </a:rPr>
              <a:t> </a:t>
            </a:r>
            <a:r>
              <a:rPr lang="pt-PT" dirty="0" err="1">
                <a:solidFill>
                  <a:schemeClr val="tx1"/>
                </a:solidFill>
              </a:rPr>
              <a:t>the</a:t>
            </a:r>
            <a:r>
              <a:rPr lang="pt-PT" dirty="0">
                <a:solidFill>
                  <a:schemeClr val="tx1"/>
                </a:solidFill>
              </a:rPr>
              <a:t> </a:t>
            </a:r>
            <a:r>
              <a:rPr lang="pt-PT" dirty="0" err="1">
                <a:solidFill>
                  <a:schemeClr val="tx1"/>
                </a:solidFill>
              </a:rPr>
              <a:t>User</a:t>
            </a:r>
            <a:r>
              <a:rPr lang="pt-PT" dirty="0">
                <a:solidFill>
                  <a:schemeClr val="tx1"/>
                </a:solidFill>
              </a:rPr>
              <a:t> </a:t>
            </a:r>
            <a:r>
              <a:rPr lang="pt-PT" dirty="0" err="1">
                <a:solidFill>
                  <a:schemeClr val="tx1"/>
                </a:solidFill>
              </a:rPr>
              <a:t>hands</a:t>
            </a:r>
            <a:r>
              <a:rPr lang="pt-PT" dirty="0">
                <a:solidFill>
                  <a:schemeClr val="tx1"/>
                </a:solidFill>
              </a:rPr>
              <a:t> </a:t>
            </a:r>
            <a:r>
              <a:rPr lang="pt-PT" dirty="0" err="1">
                <a:solidFill>
                  <a:schemeClr val="tx1"/>
                </a:solidFill>
              </a:rPr>
              <a:t>or</a:t>
            </a:r>
            <a:r>
              <a:rPr lang="pt-PT" dirty="0">
                <a:solidFill>
                  <a:schemeClr val="tx1"/>
                </a:solidFill>
              </a:rPr>
              <a:t> </a:t>
            </a:r>
            <a:r>
              <a:rPr lang="pt-PT" dirty="0" err="1">
                <a:solidFill>
                  <a:schemeClr val="tx1"/>
                </a:solidFill>
              </a:rPr>
              <a:t>head</a:t>
            </a:r>
            <a:r>
              <a:rPr lang="pt-PT" dirty="0">
                <a:solidFill>
                  <a:schemeClr val="tx1"/>
                </a:solidFill>
              </a:rPr>
              <a:t> </a:t>
            </a:r>
            <a:r>
              <a:rPr lang="pt-PT" dirty="0" err="1">
                <a:solidFill>
                  <a:schemeClr val="tx1"/>
                </a:solidFill>
              </a:rPr>
              <a:t>movement</a:t>
            </a:r>
            <a:r>
              <a:rPr lang="pt-PT" dirty="0">
                <a:solidFill>
                  <a:schemeClr val="tx1"/>
                </a:solidFill>
              </a:rPr>
              <a:t> (Input to </a:t>
            </a:r>
            <a:r>
              <a:rPr lang="pt-PT" dirty="0" err="1">
                <a:solidFill>
                  <a:schemeClr val="tx1"/>
                </a:solidFill>
              </a:rPr>
              <a:t>the</a:t>
            </a:r>
            <a:r>
              <a:rPr lang="pt-PT" dirty="0">
                <a:solidFill>
                  <a:schemeClr val="tx1"/>
                </a:solidFill>
              </a:rPr>
              <a:t> </a:t>
            </a:r>
            <a:r>
              <a:rPr lang="pt-PT" dirty="0" err="1">
                <a:solidFill>
                  <a:schemeClr val="tx1"/>
                </a:solidFill>
              </a:rPr>
              <a:t>Controller</a:t>
            </a:r>
            <a:r>
              <a:rPr lang="pt-PT" dirty="0">
                <a:solidFill>
                  <a:schemeClr val="tx1"/>
                </a:solidFill>
              </a:rPr>
              <a:t> </a:t>
            </a:r>
            <a:r>
              <a:rPr lang="pt-PT" dirty="0" err="1">
                <a:solidFill>
                  <a:schemeClr val="tx1"/>
                </a:solidFill>
              </a:rPr>
              <a:t>System</a:t>
            </a:r>
            <a:r>
              <a:rPr lang="pt-PT" dirty="0">
                <a:solidFill>
                  <a:schemeClr val="tx1"/>
                </a:solidFill>
              </a:rPr>
              <a:t>)</a:t>
            </a:r>
            <a:endParaRPr sz="2800" b="0" i="0" u="none" strike="noStrike" cap="none" dirty="0">
              <a:solidFill>
                <a:schemeClr val="tx1"/>
              </a:solidFill>
              <a:sym typeface="Calibri"/>
            </a:endParaRPr>
          </a:p>
        </p:txBody>
      </p:sp>
      <p:pic>
        <p:nvPicPr>
          <p:cNvPr id="4" name="image27.jp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228272" y="1534642"/>
            <a:ext cx="2562731" cy="1915924"/>
          </a:xfrm>
          <a:prstGeom prst="rect">
            <a:avLst/>
          </a:prstGeom>
          <a:ln/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title"/>
          </p:nvPr>
        </p:nvSpPr>
        <p:spPr>
          <a:xfrm>
            <a:off x="2483767" y="0"/>
            <a:ext cx="4680520" cy="119675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 algn="ctr">
              <a:buSzPct val="25000"/>
            </a:pPr>
            <a:r>
              <a:rPr lang="en-US" b="1" dirty="0"/>
              <a:t>ADXL345 Accelerometer Sensor</a:t>
            </a:r>
            <a:r>
              <a:rPr lang="en-US" dirty="0"/>
              <a:t> </a:t>
            </a:r>
            <a:endParaRPr lang="en-GB" sz="3600" b="0" i="0" u="none" strike="noStrike" cap="none" dirty="0">
              <a:solidFill>
                <a:srgbClr val="373E4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" name="Shape 82"/>
          <p:cNvSpPr txBox="1">
            <a:spLocks noGrp="1"/>
          </p:cNvSpPr>
          <p:nvPr>
            <p:ph type="body" idx="1"/>
          </p:nvPr>
        </p:nvSpPr>
        <p:spPr>
          <a:xfrm>
            <a:off x="1193503" y="1534642"/>
            <a:ext cx="7597500" cy="51846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177800" lvl="0" indent="0">
              <a:buNone/>
            </a:pPr>
            <a:r>
              <a:rPr lang="en-US" b="1" dirty="0">
                <a:solidFill>
                  <a:schemeClr val="tx1"/>
                </a:solidFill>
              </a:rPr>
              <a:t>Pin Description:</a:t>
            </a:r>
          </a:p>
          <a:p>
            <a:pPr marL="177800" lvl="0" indent="0">
              <a:buNone/>
            </a:pPr>
            <a:endParaRPr sz="2800" b="0" i="0" u="none" strike="noStrike" cap="none" dirty="0">
              <a:solidFill>
                <a:srgbClr val="373E4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2" name="Tabel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5781799"/>
              </p:ext>
            </p:extLst>
          </p:nvPr>
        </p:nvGraphicFramePr>
        <p:xfrm>
          <a:off x="1397478" y="2225615"/>
          <a:ext cx="7177179" cy="3827322"/>
        </p:xfrm>
        <a:graphic>
          <a:graphicData uri="http://schemas.openxmlformats.org/drawingml/2006/table">
            <a:tbl>
              <a:tblPr>
                <a:tableStyleId>{4C366C51-EF0F-4033-AD45-72283E4BE4B5}</a:tableStyleId>
              </a:tblPr>
              <a:tblGrid>
                <a:gridCol w="608469">
                  <a:extLst>
                    <a:ext uri="{9D8B030D-6E8A-4147-A177-3AD203B41FA5}">
                      <a16:colId xmlns:a16="http://schemas.microsoft.com/office/drawing/2014/main" val="2539205692"/>
                    </a:ext>
                  </a:extLst>
                </a:gridCol>
                <a:gridCol w="2311149">
                  <a:extLst>
                    <a:ext uri="{9D8B030D-6E8A-4147-A177-3AD203B41FA5}">
                      <a16:colId xmlns:a16="http://schemas.microsoft.com/office/drawing/2014/main" val="561905463"/>
                    </a:ext>
                  </a:extLst>
                </a:gridCol>
                <a:gridCol w="4257561">
                  <a:extLst>
                    <a:ext uri="{9D8B030D-6E8A-4147-A177-3AD203B41FA5}">
                      <a16:colId xmlns:a16="http://schemas.microsoft.com/office/drawing/2014/main" val="699596107"/>
                    </a:ext>
                  </a:extLst>
                </a:gridCol>
              </a:tblGrid>
              <a:tr h="35515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b="1">
                          <a:effectLst/>
                          <a:latin typeface="+mj-lt"/>
                        </a:rPr>
                        <a:t>Pin</a:t>
                      </a:r>
                      <a:endParaRPr lang="en-US" sz="1800" b="1">
                        <a:solidFill>
                          <a:srgbClr val="000000"/>
                        </a:solidFill>
                        <a:effectLst/>
                        <a:latin typeface="+mj-lt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b="1">
                          <a:effectLst/>
                          <a:latin typeface="+mj-lt"/>
                        </a:rPr>
                        <a:t>Label</a:t>
                      </a:r>
                      <a:endParaRPr lang="en-US" sz="1800" b="1">
                        <a:solidFill>
                          <a:srgbClr val="000000"/>
                        </a:solidFill>
                        <a:effectLst/>
                        <a:latin typeface="+mj-lt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  <a:latin typeface="+mj-lt"/>
                        </a:rPr>
                        <a:t>Description</a:t>
                      </a:r>
                      <a:endParaRPr lang="en-US" sz="1800" b="1" dirty="0">
                        <a:solidFill>
                          <a:srgbClr val="000000"/>
                        </a:solidFill>
                        <a:effectLst/>
                        <a:latin typeface="+mj-lt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75580883"/>
                  </a:ext>
                </a:extLst>
              </a:tr>
              <a:tr h="35515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+mj-lt"/>
                        </a:rPr>
                        <a:t>1</a:t>
                      </a:r>
                      <a:endParaRPr lang="en-US" sz="1800">
                        <a:solidFill>
                          <a:srgbClr val="000000"/>
                        </a:solidFill>
                        <a:effectLst/>
                        <a:latin typeface="+mj-lt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+mj-lt"/>
                        </a:rPr>
                        <a:t>VDD</a:t>
                      </a:r>
                      <a:endParaRPr lang="en-US" sz="1800">
                        <a:solidFill>
                          <a:srgbClr val="000000"/>
                        </a:solidFill>
                        <a:effectLst/>
                        <a:latin typeface="+mj-lt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+mj-lt"/>
                        </a:rPr>
                        <a:t>Digital interface Supply Voltage</a:t>
                      </a:r>
                      <a:endParaRPr lang="en-US" sz="1800">
                        <a:solidFill>
                          <a:srgbClr val="000000"/>
                        </a:solidFill>
                        <a:effectLst/>
                        <a:latin typeface="+mj-lt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64583951"/>
                  </a:ext>
                </a:extLst>
              </a:tr>
              <a:tr h="35515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+mj-lt"/>
                        </a:rPr>
                        <a:t>2</a:t>
                      </a:r>
                      <a:endParaRPr lang="en-US" sz="1800">
                        <a:solidFill>
                          <a:srgbClr val="000000"/>
                        </a:solidFill>
                        <a:effectLst/>
                        <a:latin typeface="+mj-lt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+mj-lt"/>
                        </a:rPr>
                        <a:t>GND</a:t>
                      </a:r>
                      <a:endParaRPr lang="en-US" sz="1800">
                        <a:solidFill>
                          <a:srgbClr val="000000"/>
                        </a:solidFill>
                        <a:effectLst/>
                        <a:latin typeface="+mj-lt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+mj-lt"/>
                        </a:rPr>
                        <a:t>Ground voltage</a:t>
                      </a:r>
                      <a:endParaRPr lang="en-US" sz="1800">
                        <a:solidFill>
                          <a:srgbClr val="000000"/>
                        </a:solidFill>
                        <a:effectLst/>
                        <a:latin typeface="+mj-lt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41420559"/>
                  </a:ext>
                </a:extLst>
              </a:tr>
              <a:tr h="35515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+mj-lt"/>
                        </a:rPr>
                        <a:t>3</a:t>
                      </a:r>
                      <a:endParaRPr lang="en-US" sz="1800">
                        <a:solidFill>
                          <a:srgbClr val="000000"/>
                        </a:solidFill>
                        <a:effectLst/>
                        <a:latin typeface="+mj-lt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+mj-lt"/>
                        </a:rPr>
                        <a:t>VS</a:t>
                      </a:r>
                      <a:endParaRPr lang="en-US" sz="1800">
                        <a:solidFill>
                          <a:srgbClr val="000000"/>
                        </a:solidFill>
                        <a:effectLst/>
                        <a:latin typeface="+mj-lt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+mj-lt"/>
                        </a:rPr>
                        <a:t>Supply Voltage</a:t>
                      </a:r>
                      <a:endParaRPr lang="en-US" sz="1800">
                        <a:solidFill>
                          <a:srgbClr val="000000"/>
                        </a:solidFill>
                        <a:effectLst/>
                        <a:latin typeface="+mj-lt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53875540"/>
                  </a:ext>
                </a:extLst>
              </a:tr>
              <a:tr h="35515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+mj-lt"/>
                        </a:rPr>
                        <a:t>4</a:t>
                      </a:r>
                      <a:endParaRPr lang="en-US" sz="1800">
                        <a:solidFill>
                          <a:srgbClr val="000000"/>
                        </a:solidFill>
                        <a:effectLst/>
                        <a:latin typeface="+mj-lt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+mj-lt"/>
                        </a:rPr>
                        <a:t>CS</a:t>
                      </a:r>
                      <a:endParaRPr lang="en-US" sz="1800">
                        <a:solidFill>
                          <a:srgbClr val="000000"/>
                        </a:solidFill>
                        <a:effectLst/>
                        <a:latin typeface="+mj-lt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+mj-lt"/>
                        </a:rPr>
                        <a:t>Chip Select</a:t>
                      </a:r>
                      <a:endParaRPr lang="en-US" sz="1800">
                        <a:solidFill>
                          <a:srgbClr val="000000"/>
                        </a:solidFill>
                        <a:effectLst/>
                        <a:latin typeface="+mj-lt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2318000"/>
                  </a:ext>
                </a:extLst>
              </a:tr>
              <a:tr h="35515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+mj-lt"/>
                        </a:rPr>
                        <a:t>5</a:t>
                      </a:r>
                      <a:endParaRPr lang="en-US" sz="1800">
                        <a:solidFill>
                          <a:srgbClr val="000000"/>
                        </a:solidFill>
                        <a:effectLst/>
                        <a:latin typeface="+mj-lt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+mj-lt"/>
                        </a:rPr>
                        <a:t>INT1</a:t>
                      </a:r>
                      <a:endParaRPr lang="en-US" sz="1800">
                        <a:solidFill>
                          <a:srgbClr val="000000"/>
                        </a:solidFill>
                        <a:effectLst/>
                        <a:latin typeface="+mj-lt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+mj-lt"/>
                        </a:rPr>
                        <a:t>Interrupt 1</a:t>
                      </a:r>
                      <a:endParaRPr lang="en-US" sz="1800">
                        <a:solidFill>
                          <a:srgbClr val="000000"/>
                        </a:solidFill>
                        <a:effectLst/>
                        <a:latin typeface="+mj-lt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19172705"/>
                  </a:ext>
                </a:extLst>
              </a:tr>
              <a:tr h="35515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+mj-lt"/>
                        </a:rPr>
                        <a:t>6</a:t>
                      </a:r>
                      <a:endParaRPr lang="en-US" sz="1800">
                        <a:solidFill>
                          <a:srgbClr val="000000"/>
                        </a:solidFill>
                        <a:effectLst/>
                        <a:latin typeface="+mj-lt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+mj-lt"/>
                        </a:rPr>
                        <a:t>INT2</a:t>
                      </a:r>
                      <a:endParaRPr lang="en-US" sz="1800">
                        <a:solidFill>
                          <a:srgbClr val="000000"/>
                        </a:solidFill>
                        <a:effectLst/>
                        <a:latin typeface="+mj-lt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+mj-lt"/>
                        </a:rPr>
                        <a:t>Interrupt 2</a:t>
                      </a:r>
                      <a:endParaRPr lang="en-US" sz="1800">
                        <a:solidFill>
                          <a:srgbClr val="000000"/>
                        </a:solidFill>
                        <a:effectLst/>
                        <a:latin typeface="+mj-lt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95474230"/>
                  </a:ext>
                </a:extLst>
              </a:tr>
              <a:tr h="63093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+mj-lt"/>
                        </a:rPr>
                        <a:t>7</a:t>
                      </a:r>
                      <a:endParaRPr lang="en-US" sz="1800">
                        <a:solidFill>
                          <a:srgbClr val="000000"/>
                        </a:solidFill>
                        <a:effectLst/>
                        <a:latin typeface="+mj-lt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+mj-lt"/>
                        </a:rPr>
                        <a:t>SDO/ALT ADDRESS</a:t>
                      </a:r>
                      <a:endParaRPr lang="en-US" sz="1800">
                        <a:solidFill>
                          <a:srgbClr val="000000"/>
                        </a:solidFill>
                        <a:effectLst/>
                        <a:latin typeface="+mj-lt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+mj-lt"/>
                        </a:rPr>
                        <a:t>Serial Data Output/Alternate I2C Address </a:t>
                      </a:r>
                      <a:endParaRPr lang="en-US" sz="1800">
                        <a:solidFill>
                          <a:srgbClr val="000000"/>
                        </a:solidFill>
                        <a:effectLst/>
                        <a:latin typeface="+mj-lt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6100951"/>
                  </a:ext>
                </a:extLst>
              </a:tr>
              <a:tr h="35515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+mj-lt"/>
                        </a:rPr>
                        <a:t>8</a:t>
                      </a:r>
                      <a:endParaRPr lang="en-US" sz="1800">
                        <a:solidFill>
                          <a:srgbClr val="000000"/>
                        </a:solidFill>
                        <a:effectLst/>
                        <a:latin typeface="+mj-lt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+mj-lt"/>
                        </a:rPr>
                        <a:t>SDA/SDI/SDIO</a:t>
                      </a:r>
                      <a:endParaRPr lang="en-US" sz="1800">
                        <a:solidFill>
                          <a:srgbClr val="000000"/>
                        </a:solidFill>
                        <a:effectLst/>
                        <a:latin typeface="+mj-lt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+mj-lt"/>
                        </a:rPr>
                        <a:t>Serial data (I2C)</a:t>
                      </a:r>
                      <a:endParaRPr lang="en-US" sz="1800">
                        <a:solidFill>
                          <a:srgbClr val="000000"/>
                        </a:solidFill>
                        <a:effectLst/>
                        <a:latin typeface="+mj-lt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89835474"/>
                  </a:ext>
                </a:extLst>
              </a:tr>
              <a:tr h="35515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+mj-lt"/>
                        </a:rPr>
                        <a:t>9</a:t>
                      </a:r>
                      <a:endParaRPr lang="en-US" sz="1800">
                        <a:solidFill>
                          <a:srgbClr val="000000"/>
                        </a:solidFill>
                        <a:effectLst/>
                        <a:latin typeface="+mj-lt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+mj-lt"/>
                        </a:rPr>
                        <a:t>SCL/SCLK</a:t>
                      </a:r>
                      <a:endParaRPr lang="en-US" sz="1800">
                        <a:solidFill>
                          <a:srgbClr val="000000"/>
                        </a:solidFill>
                        <a:effectLst/>
                        <a:latin typeface="+mj-lt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+mj-lt"/>
                        </a:rPr>
                        <a:t>Serial Communication Clock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+mj-lt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7766144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 txBox="1">
            <a:spLocks noGrp="1"/>
          </p:cNvSpPr>
          <p:nvPr>
            <p:ph type="body" idx="1"/>
          </p:nvPr>
        </p:nvSpPr>
        <p:spPr>
          <a:xfrm>
            <a:off x="1295128" y="1340767"/>
            <a:ext cx="7597352" cy="55172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28600" lvl="0" indent="0">
              <a:buNone/>
            </a:pPr>
            <a:r>
              <a:rPr lang="en-US" b="1" dirty="0"/>
              <a:t>Pin Assignment for I2C Communication:</a:t>
            </a:r>
          </a:p>
          <a:p>
            <a:pPr marL="228600" lvl="0" indent="0">
              <a:buNone/>
            </a:pPr>
            <a:endParaRPr lang="en-GB" dirty="0"/>
          </a:p>
        </p:txBody>
      </p:sp>
      <p:sp>
        <p:nvSpPr>
          <p:cNvPr id="120" name="Shape 120"/>
          <p:cNvSpPr txBox="1">
            <a:spLocks noGrp="1"/>
          </p:cNvSpPr>
          <p:nvPr>
            <p:ph type="title"/>
          </p:nvPr>
        </p:nvSpPr>
        <p:spPr>
          <a:xfrm>
            <a:off x="2483767" y="0"/>
            <a:ext cx="4680520" cy="119675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 algn="ctr">
              <a:buSzPct val="25000"/>
            </a:pPr>
            <a:r>
              <a:rPr lang="en-US" b="1" dirty="0"/>
              <a:t>ADXL345 Accelerometer Sensor</a:t>
            </a:r>
            <a:r>
              <a:rPr lang="en-US" dirty="0"/>
              <a:t> </a:t>
            </a:r>
            <a:endParaRPr lang="en-GB" sz="3600" b="0" i="0" u="none" strike="noStrike" cap="none" dirty="0">
              <a:solidFill>
                <a:srgbClr val="373E4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2" name="Tabel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0263836"/>
              </p:ext>
            </p:extLst>
          </p:nvPr>
        </p:nvGraphicFramePr>
        <p:xfrm>
          <a:off x="1295128" y="1849373"/>
          <a:ext cx="7597352" cy="3793896"/>
        </p:xfrm>
        <a:graphic>
          <a:graphicData uri="http://schemas.openxmlformats.org/drawingml/2006/table">
            <a:tbl>
              <a:tblPr>
                <a:tableStyleId>{4C366C51-EF0F-4033-AD45-72283E4BE4B5}</a:tableStyleId>
              </a:tblPr>
              <a:tblGrid>
                <a:gridCol w="1076662">
                  <a:extLst>
                    <a:ext uri="{9D8B030D-6E8A-4147-A177-3AD203B41FA5}">
                      <a16:colId xmlns:a16="http://schemas.microsoft.com/office/drawing/2014/main" val="235965930"/>
                    </a:ext>
                  </a:extLst>
                </a:gridCol>
                <a:gridCol w="3390188">
                  <a:extLst>
                    <a:ext uri="{9D8B030D-6E8A-4147-A177-3AD203B41FA5}">
                      <a16:colId xmlns:a16="http://schemas.microsoft.com/office/drawing/2014/main" val="2348444943"/>
                    </a:ext>
                  </a:extLst>
                </a:gridCol>
                <a:gridCol w="3130502">
                  <a:extLst>
                    <a:ext uri="{9D8B030D-6E8A-4147-A177-3AD203B41FA5}">
                      <a16:colId xmlns:a16="http://schemas.microsoft.com/office/drawing/2014/main" val="1420587705"/>
                    </a:ext>
                  </a:extLst>
                </a:gridCol>
              </a:tblGrid>
              <a:tr h="31546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</a:rPr>
                        <a:t>label</a:t>
                      </a:r>
                      <a:endParaRPr lang="en-US" sz="1800" b="1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b="1">
                          <a:effectLst/>
                        </a:rPr>
                        <a:t>Connected to:</a:t>
                      </a:r>
                      <a:endParaRPr lang="en-US" sz="1800" b="1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PT" sz="1800" b="1" dirty="0"/>
                        <a:t>Interface</a:t>
                      </a:r>
                      <a:endParaRPr lang="en-US" sz="1800" b="1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27163322"/>
                  </a:ext>
                </a:extLst>
              </a:tr>
              <a:tr h="31546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CS</a:t>
                      </a:r>
                      <a:endParaRPr lang="en-US" sz="18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Pin_17 - 3.3V DC Power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I2C Select 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12657762"/>
                  </a:ext>
                </a:extLst>
              </a:tr>
              <a:tr h="47734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SDA</a:t>
                      </a:r>
                      <a:endParaRPr lang="en-US" sz="18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Pin_03 - GPIO_02 (SDA1, I2C)</a:t>
                      </a:r>
                      <a:endParaRPr lang="en-US" sz="18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I2C Serial Data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62023539"/>
                  </a:ext>
                </a:extLst>
              </a:tr>
              <a:tr h="47734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SCL</a:t>
                      </a:r>
                      <a:endParaRPr lang="en-US" sz="18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Pin_05 - GPIO_03 (SCL1, I2C)</a:t>
                      </a:r>
                      <a:endParaRPr lang="en-US" sz="18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I2C Serial Clock</a:t>
                      </a:r>
                      <a:endParaRPr lang="en-US" sz="18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58931098"/>
                  </a:ext>
                </a:extLst>
              </a:tr>
              <a:tr h="31546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INT1</a:t>
                      </a:r>
                      <a:endParaRPr lang="en-US" sz="18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Pin_29 - GPIO_05</a:t>
                      </a:r>
                      <a:endParaRPr lang="en-US" sz="18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General Purpose Input (1)</a:t>
                      </a:r>
                      <a:endParaRPr lang="en-US" sz="18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3668103"/>
                  </a:ext>
                </a:extLst>
              </a:tr>
              <a:tr h="31546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VS</a:t>
                      </a:r>
                      <a:endParaRPr lang="en-US" sz="18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Pin_17 - 3.3V DC Power</a:t>
                      </a:r>
                      <a:endParaRPr lang="en-US" sz="18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Power Supply</a:t>
                      </a:r>
                      <a:endParaRPr lang="en-US" sz="18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53496029"/>
                  </a:ext>
                </a:extLst>
              </a:tr>
              <a:tr h="63093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VDD</a:t>
                      </a:r>
                      <a:endParaRPr lang="en-US" sz="18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Pin_17 - 3.3V DC Power</a:t>
                      </a:r>
                      <a:endParaRPr lang="en-US" sz="18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Digital Interface Power Supply</a:t>
                      </a:r>
                      <a:endParaRPr lang="en-US" sz="18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67430116"/>
                  </a:ext>
                </a:extLst>
              </a:tr>
              <a:tr h="31546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GND</a:t>
                      </a:r>
                      <a:endParaRPr lang="en-US" sz="18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GND</a:t>
                      </a:r>
                      <a:endParaRPr lang="en-US" sz="18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Ground Voltage</a:t>
                      </a:r>
                      <a:endParaRPr lang="en-US" sz="18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17205590"/>
                  </a:ext>
                </a:extLst>
              </a:tr>
              <a:tr h="63093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SDO</a:t>
                      </a:r>
                      <a:endParaRPr lang="en-US" sz="18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GND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Choose I2C Alternative address (0x53)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78288196"/>
                  </a:ext>
                </a:extLst>
              </a:tr>
            </a:tbl>
          </a:graphicData>
        </a:graphic>
      </p:graphicFrame>
      <p:graphicFrame>
        <p:nvGraphicFramePr>
          <p:cNvPr id="3" name="Tabela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5337365"/>
              </p:ext>
            </p:extLst>
          </p:nvPr>
        </p:nvGraphicFramePr>
        <p:xfrm>
          <a:off x="1295127" y="6034253"/>
          <a:ext cx="7597353" cy="749025"/>
        </p:xfrm>
        <a:graphic>
          <a:graphicData uri="http://schemas.openxmlformats.org/drawingml/2006/table">
            <a:tbl>
              <a:tblPr firstRow="1" firstCol="1" bandRow="1">
                <a:tableStyleId>{4C366C51-EF0F-4033-AD45-72283E4BE4B5}</a:tableStyleId>
              </a:tblPr>
              <a:tblGrid>
                <a:gridCol w="2730891">
                  <a:extLst>
                    <a:ext uri="{9D8B030D-6E8A-4147-A177-3AD203B41FA5}">
                      <a16:colId xmlns:a16="http://schemas.microsoft.com/office/drawing/2014/main" val="3112070983"/>
                    </a:ext>
                  </a:extLst>
                </a:gridCol>
                <a:gridCol w="2701281">
                  <a:extLst>
                    <a:ext uri="{9D8B030D-6E8A-4147-A177-3AD203B41FA5}">
                      <a16:colId xmlns:a16="http://schemas.microsoft.com/office/drawing/2014/main" val="2876422500"/>
                    </a:ext>
                  </a:extLst>
                </a:gridCol>
                <a:gridCol w="2165181">
                  <a:extLst>
                    <a:ext uri="{9D8B030D-6E8A-4147-A177-3AD203B41FA5}">
                      <a16:colId xmlns:a16="http://schemas.microsoft.com/office/drawing/2014/main" val="2217905506"/>
                    </a:ext>
                  </a:extLst>
                </a:gridCol>
              </a:tblGrid>
              <a:tr h="35052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Input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Expected Output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Output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55107873"/>
                  </a:ext>
                </a:extLst>
              </a:tr>
              <a:tr h="39850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Shake the sensor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LED On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 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56706"/>
                  </a:ext>
                </a:extLst>
              </a:tr>
            </a:tbl>
          </a:graphicData>
        </a:graphic>
      </p:graphicFrame>
      <p:sp>
        <p:nvSpPr>
          <p:cNvPr id="4" name="Retângulo 3"/>
          <p:cNvSpPr/>
          <p:nvPr/>
        </p:nvSpPr>
        <p:spPr>
          <a:xfrm>
            <a:off x="1295127" y="5534959"/>
            <a:ext cx="29835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Test Case </a:t>
            </a: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1955408" y="2546252"/>
            <a:ext cx="6344529" cy="2308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sz="7200" b="1" spc="50" dirty="0">
                <a:ln w="0"/>
                <a:solidFill>
                  <a:schemeClr val="tx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Hardware </a:t>
            </a:r>
          </a:p>
          <a:p>
            <a:pPr algn="ctr"/>
            <a:r>
              <a:rPr lang="en-GB" sz="7200" b="1" spc="50" dirty="0">
                <a:ln w="0"/>
                <a:solidFill>
                  <a:schemeClr val="tx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Specification</a:t>
            </a:r>
            <a:endParaRPr lang="en-US" sz="7200" b="1" spc="50" dirty="0">
              <a:ln w="0"/>
              <a:solidFill>
                <a:schemeClr val="tx1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2483767" y="189780"/>
            <a:ext cx="4680520" cy="100697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ctr">
              <a:buSzPct val="25000"/>
            </a:pPr>
            <a:r>
              <a:rPr lang="en-US" b="1" dirty="0"/>
              <a:t> Touch Button Module</a:t>
            </a:r>
            <a:br>
              <a:rPr lang="en-US" b="1" dirty="0"/>
            </a:br>
            <a:endParaRPr lang="en-GB" sz="3600" b="1" i="0" u="none" strike="noStrike" cap="none" dirty="0">
              <a:solidFill>
                <a:srgbClr val="373E48"/>
              </a:solidFill>
              <a:sym typeface="Calibri"/>
            </a:endParaRPr>
          </a:p>
        </p:txBody>
      </p:sp>
      <p:pic>
        <p:nvPicPr>
          <p:cNvPr id="6" name="Imagem 5" descr="C:\Users\AndersenBond\Desktop\Embedded System 2016_17\20160707135909_39060.jpg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68"/>
          <a:stretch/>
        </p:blipFill>
        <p:spPr bwMode="auto">
          <a:xfrm>
            <a:off x="6194755" y="1813776"/>
            <a:ext cx="2447925" cy="147066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Shape 125"/>
          <p:cNvSpPr txBox="1">
            <a:spLocks noGrp="1"/>
          </p:cNvSpPr>
          <p:nvPr>
            <p:ph type="body" idx="1"/>
          </p:nvPr>
        </p:nvSpPr>
        <p:spPr>
          <a:xfrm>
            <a:off x="1157104" y="1355104"/>
            <a:ext cx="7986895" cy="533899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177800" indent="0">
              <a:buNone/>
            </a:pPr>
            <a:r>
              <a:rPr lang="en-US" b="1" dirty="0">
                <a:solidFill>
                  <a:schemeClr val="tx1"/>
                </a:solidFill>
              </a:rPr>
              <a:t>Description:</a:t>
            </a:r>
            <a:endParaRPr lang="en-US" dirty="0">
              <a:solidFill>
                <a:schemeClr val="tx1"/>
              </a:solidFill>
            </a:endParaRPr>
          </a:p>
          <a:p>
            <a:pPr lvl="0"/>
            <a:r>
              <a:rPr lang="en-US" dirty="0">
                <a:solidFill>
                  <a:schemeClr val="tx1"/>
                </a:solidFill>
              </a:rPr>
              <a:t>When module has detected</a:t>
            </a:r>
          </a:p>
          <a:p>
            <a:pPr marL="177800" lvl="0" indent="0">
              <a:buNone/>
            </a:pPr>
            <a:r>
              <a:rPr lang="en-US" dirty="0">
                <a:solidFill>
                  <a:schemeClr val="tx1"/>
                </a:solidFill>
              </a:rPr>
              <a:t> a key pressed, the </a:t>
            </a:r>
          </a:p>
          <a:p>
            <a:pPr marL="177800" lvl="0" indent="0">
              <a:buNone/>
            </a:pPr>
            <a:r>
              <a:rPr lang="en-US" dirty="0">
                <a:solidFill>
                  <a:schemeClr val="tx1"/>
                </a:solidFill>
              </a:rPr>
              <a:t>corresponding port will output</a:t>
            </a:r>
          </a:p>
          <a:p>
            <a:pPr marL="177800" lvl="0" indent="0">
              <a:buNone/>
            </a:pPr>
            <a:r>
              <a:rPr lang="en-US" dirty="0">
                <a:solidFill>
                  <a:schemeClr val="tx1"/>
                </a:solidFill>
              </a:rPr>
              <a:t> low level signal</a:t>
            </a:r>
          </a:p>
          <a:p>
            <a:pPr lvl="0"/>
            <a:r>
              <a:rPr lang="en-US" dirty="0">
                <a:solidFill>
                  <a:schemeClr val="tx1"/>
                </a:solidFill>
              </a:rPr>
              <a:t>Power supply voltage input range is 3 - 6V DC</a:t>
            </a:r>
          </a:p>
          <a:p>
            <a:pPr marL="177800" indent="0">
              <a:buNone/>
            </a:pPr>
            <a:endParaRPr sz="2400" b="0" i="0" u="none" strike="noStrike" cap="none" dirty="0">
              <a:solidFill>
                <a:schemeClr val="tx1"/>
              </a:solidFill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Clr>
                <a:srgbClr val="373E48"/>
              </a:buClr>
              <a:buSzPct val="25000"/>
              <a:buFont typeface="Calibri"/>
              <a:buNone/>
            </a:pPr>
            <a:r>
              <a:rPr lang="pt-PT" sz="2800" b="1" i="0" u="none" strike="noStrike" cap="none" dirty="0" err="1">
                <a:solidFill>
                  <a:schemeClr val="tx1"/>
                </a:solidFill>
                <a:sym typeface="Calibri"/>
              </a:rPr>
              <a:t>Purpose</a:t>
            </a:r>
            <a:r>
              <a:rPr lang="pt-PT" b="1" dirty="0">
                <a:solidFill>
                  <a:schemeClr val="tx1"/>
                </a:solidFill>
              </a:rPr>
              <a:t>: </a:t>
            </a:r>
            <a:br>
              <a:rPr lang="pt-PT" dirty="0">
                <a:solidFill>
                  <a:schemeClr val="tx1"/>
                </a:solidFill>
              </a:rPr>
            </a:br>
            <a:r>
              <a:rPr lang="pt-PT" dirty="0" err="1">
                <a:solidFill>
                  <a:schemeClr val="tx1"/>
                </a:solidFill>
              </a:rPr>
              <a:t>Used</a:t>
            </a:r>
            <a:r>
              <a:rPr lang="pt-PT" dirty="0">
                <a:solidFill>
                  <a:schemeClr val="tx1"/>
                </a:solidFill>
              </a:rPr>
              <a:t> to </a:t>
            </a:r>
            <a:r>
              <a:rPr lang="pt-PT" dirty="0" err="1">
                <a:solidFill>
                  <a:schemeClr val="tx1"/>
                </a:solidFill>
              </a:rPr>
              <a:t>Turn</a:t>
            </a:r>
            <a:r>
              <a:rPr lang="pt-PT" dirty="0">
                <a:solidFill>
                  <a:schemeClr val="tx1"/>
                </a:solidFill>
              </a:rPr>
              <a:t> </a:t>
            </a:r>
            <a:r>
              <a:rPr lang="pt-PT" dirty="0" err="1">
                <a:solidFill>
                  <a:schemeClr val="tx1"/>
                </a:solidFill>
              </a:rPr>
              <a:t>on</a:t>
            </a:r>
            <a:r>
              <a:rPr lang="pt-PT" dirty="0">
                <a:solidFill>
                  <a:schemeClr val="tx1"/>
                </a:solidFill>
              </a:rPr>
              <a:t> and </a:t>
            </a:r>
            <a:r>
              <a:rPr lang="pt-PT" dirty="0" err="1">
                <a:solidFill>
                  <a:schemeClr val="tx1"/>
                </a:solidFill>
              </a:rPr>
              <a:t>off</a:t>
            </a:r>
            <a:r>
              <a:rPr lang="pt-PT" dirty="0">
                <a:solidFill>
                  <a:schemeClr val="tx1"/>
                </a:solidFill>
              </a:rPr>
              <a:t> </a:t>
            </a:r>
            <a:r>
              <a:rPr lang="pt-PT" dirty="0" err="1">
                <a:solidFill>
                  <a:schemeClr val="tx1"/>
                </a:solidFill>
              </a:rPr>
              <a:t>the</a:t>
            </a:r>
            <a:r>
              <a:rPr lang="pt-PT" dirty="0">
                <a:solidFill>
                  <a:schemeClr val="tx1"/>
                </a:solidFill>
              </a:rPr>
              <a:t> Robot </a:t>
            </a:r>
            <a:r>
              <a:rPr lang="pt-PT" dirty="0" err="1">
                <a:solidFill>
                  <a:schemeClr val="tx1"/>
                </a:solidFill>
              </a:rPr>
              <a:t>System</a:t>
            </a:r>
            <a:r>
              <a:rPr lang="pt-PT" dirty="0">
                <a:solidFill>
                  <a:schemeClr val="tx1"/>
                </a:solidFill>
              </a:rPr>
              <a:t> and to </a:t>
            </a:r>
            <a:r>
              <a:rPr lang="pt-PT" dirty="0" err="1">
                <a:solidFill>
                  <a:schemeClr val="tx1"/>
                </a:solidFill>
              </a:rPr>
              <a:t>choose</a:t>
            </a:r>
            <a:r>
              <a:rPr lang="pt-PT" dirty="0">
                <a:solidFill>
                  <a:schemeClr val="tx1"/>
                </a:solidFill>
              </a:rPr>
              <a:t> </a:t>
            </a:r>
            <a:r>
              <a:rPr lang="pt-PT" dirty="0" err="1">
                <a:solidFill>
                  <a:schemeClr val="tx1"/>
                </a:solidFill>
              </a:rPr>
              <a:t>the</a:t>
            </a:r>
            <a:r>
              <a:rPr lang="pt-PT" dirty="0">
                <a:solidFill>
                  <a:schemeClr val="tx1"/>
                </a:solidFill>
              </a:rPr>
              <a:t> Input for </a:t>
            </a:r>
            <a:r>
              <a:rPr lang="pt-PT" dirty="0" err="1">
                <a:solidFill>
                  <a:schemeClr val="tx1"/>
                </a:solidFill>
              </a:rPr>
              <a:t>the</a:t>
            </a:r>
            <a:r>
              <a:rPr lang="pt-PT" dirty="0">
                <a:solidFill>
                  <a:schemeClr val="tx1"/>
                </a:solidFill>
              </a:rPr>
              <a:t> </a:t>
            </a:r>
            <a:r>
              <a:rPr lang="pt-PT" dirty="0" err="1">
                <a:solidFill>
                  <a:schemeClr val="tx1"/>
                </a:solidFill>
              </a:rPr>
              <a:t>controller</a:t>
            </a:r>
            <a:r>
              <a:rPr lang="pt-PT" dirty="0">
                <a:solidFill>
                  <a:schemeClr val="tx1"/>
                </a:solidFill>
              </a:rPr>
              <a:t> </a:t>
            </a:r>
            <a:r>
              <a:rPr lang="pt-PT" dirty="0" err="1">
                <a:solidFill>
                  <a:schemeClr val="tx1"/>
                </a:solidFill>
              </a:rPr>
              <a:t>System</a:t>
            </a:r>
            <a:r>
              <a:rPr lang="pt-PT" dirty="0">
                <a:solidFill>
                  <a:schemeClr val="tx1"/>
                </a:solidFill>
              </a:rPr>
              <a:t>.</a:t>
            </a:r>
            <a:endParaRPr i="0" u="none" strike="noStrike" cap="none" dirty="0">
              <a:solidFill>
                <a:schemeClr val="tx1"/>
              </a:solidFill>
              <a:sym typeface="Calibr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2483767" y="189780"/>
            <a:ext cx="4680520" cy="100697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ctr">
              <a:buSzPct val="25000"/>
            </a:pPr>
            <a:r>
              <a:rPr lang="en-US" b="1" dirty="0"/>
              <a:t> Touch Button Module</a:t>
            </a:r>
            <a:br>
              <a:rPr lang="en-US" b="1" dirty="0"/>
            </a:br>
            <a:endParaRPr lang="en-GB" sz="3600" b="1" i="0" u="none" strike="noStrike" cap="none" dirty="0">
              <a:solidFill>
                <a:srgbClr val="373E48"/>
              </a:solidFill>
              <a:sym typeface="Calibri"/>
            </a:endParaRPr>
          </a:p>
        </p:txBody>
      </p:sp>
      <p:sp>
        <p:nvSpPr>
          <p:cNvPr id="7" name="Shape 125"/>
          <p:cNvSpPr txBox="1">
            <a:spLocks noGrp="1"/>
          </p:cNvSpPr>
          <p:nvPr>
            <p:ph type="body" idx="1"/>
          </p:nvPr>
        </p:nvSpPr>
        <p:spPr>
          <a:xfrm>
            <a:off x="1191610" y="1328467"/>
            <a:ext cx="6865462" cy="427870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177800" indent="0">
              <a:buNone/>
            </a:pPr>
            <a:r>
              <a:rPr lang="en-US" b="1" dirty="0"/>
              <a:t>Schematics:</a:t>
            </a:r>
          </a:p>
          <a:p>
            <a:pPr marL="177800" indent="0">
              <a:buNone/>
            </a:pPr>
            <a:endParaRPr lang="pt-PT" b="1" dirty="0"/>
          </a:p>
          <a:p>
            <a:pPr marL="177800" indent="0">
              <a:buNone/>
            </a:pPr>
            <a:endParaRPr lang="pt-PT" b="1" dirty="0"/>
          </a:p>
          <a:p>
            <a:pPr marL="177800" indent="0">
              <a:buNone/>
            </a:pPr>
            <a:endParaRPr lang="pt-PT" b="1" dirty="0"/>
          </a:p>
          <a:p>
            <a:pPr marL="177800" indent="0">
              <a:buNone/>
            </a:pPr>
            <a:endParaRPr lang="pt-PT" b="1" dirty="0"/>
          </a:p>
          <a:p>
            <a:pPr marL="177800" indent="0">
              <a:buNone/>
            </a:pPr>
            <a:endParaRPr lang="en-US" dirty="0"/>
          </a:p>
          <a:p>
            <a:pPr marL="177800" indent="0">
              <a:buNone/>
            </a:pPr>
            <a:endParaRPr sz="2400" b="0" i="0" u="none" strike="noStrike" cap="none" dirty="0">
              <a:solidFill>
                <a:srgbClr val="373E48"/>
              </a:solidFill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Clr>
                <a:srgbClr val="373E48"/>
              </a:buClr>
              <a:buSzPct val="25000"/>
              <a:buFont typeface="Calibri"/>
              <a:buNone/>
            </a:pPr>
            <a:r>
              <a:rPr lang="pt-PT" sz="2800" b="1" i="0" u="none" strike="noStrike" cap="none" dirty="0">
                <a:solidFill>
                  <a:srgbClr val="373E48"/>
                </a:solidFill>
                <a:sym typeface="Calibri"/>
              </a:rPr>
              <a:t>Pin </a:t>
            </a:r>
            <a:r>
              <a:rPr lang="pt-PT" sz="2800" b="1" i="0" u="none" strike="noStrike" cap="none" dirty="0" err="1">
                <a:solidFill>
                  <a:srgbClr val="373E48"/>
                </a:solidFill>
                <a:sym typeface="Calibri"/>
              </a:rPr>
              <a:t>Description</a:t>
            </a:r>
            <a:r>
              <a:rPr lang="pt-PT" b="1" dirty="0"/>
              <a:t>: </a:t>
            </a:r>
            <a:br>
              <a:rPr lang="pt-PT" dirty="0"/>
            </a:br>
            <a:endParaRPr i="0" u="none" strike="noStrike" cap="none" dirty="0">
              <a:solidFill>
                <a:srgbClr val="373E48"/>
              </a:solidFill>
              <a:sym typeface="Calibri"/>
            </a:endParaRPr>
          </a:p>
        </p:txBody>
      </p:sp>
      <p:pic>
        <p:nvPicPr>
          <p:cNvPr id="5" name="Imagem 4" descr="C:\Users\AndersenBond\Desktop\Embedded System 2016_17\20160707135909_59154 (1).jp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4027" y="1498067"/>
            <a:ext cx="4009100" cy="2797888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9" name="Tabela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8407189"/>
              </p:ext>
            </p:extLst>
          </p:nvPr>
        </p:nvGraphicFramePr>
        <p:xfrm>
          <a:off x="1280927" y="4900469"/>
          <a:ext cx="7552200" cy="1752600"/>
        </p:xfrm>
        <a:graphic>
          <a:graphicData uri="http://schemas.openxmlformats.org/drawingml/2006/table">
            <a:tbl>
              <a:tblPr>
                <a:tableStyleId>{4C366C51-EF0F-4033-AD45-72283E4BE4B5}</a:tableStyleId>
              </a:tblPr>
              <a:tblGrid>
                <a:gridCol w="1721891">
                  <a:extLst>
                    <a:ext uri="{9D8B030D-6E8A-4147-A177-3AD203B41FA5}">
                      <a16:colId xmlns:a16="http://schemas.microsoft.com/office/drawing/2014/main" val="3898474146"/>
                    </a:ext>
                  </a:extLst>
                </a:gridCol>
                <a:gridCol w="2782881">
                  <a:extLst>
                    <a:ext uri="{9D8B030D-6E8A-4147-A177-3AD203B41FA5}">
                      <a16:colId xmlns:a16="http://schemas.microsoft.com/office/drawing/2014/main" val="3409212220"/>
                    </a:ext>
                  </a:extLst>
                </a:gridCol>
                <a:gridCol w="3047428">
                  <a:extLst>
                    <a:ext uri="{9D8B030D-6E8A-4147-A177-3AD203B41FA5}">
                      <a16:colId xmlns:a16="http://schemas.microsoft.com/office/drawing/2014/main" val="1807516995"/>
                    </a:ext>
                  </a:extLst>
                </a:gridCol>
              </a:tblGrid>
              <a:tr h="35052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</a:rPr>
                        <a:t>Pin</a:t>
                      </a:r>
                      <a:endParaRPr lang="en-US" sz="2000" b="1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Label</a:t>
                      </a:r>
                      <a:endParaRPr lang="en-US" sz="2000" b="1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</a:rPr>
                        <a:t>Description</a:t>
                      </a:r>
                      <a:endParaRPr lang="en-US" sz="2000" b="1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92213153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1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VCC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Supply Voltage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97655663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2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GND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Ground voltage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88761698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3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Input1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Input for Button</a:t>
                      </a:r>
                      <a:r>
                        <a:rPr lang="en-US" sz="2000" baseline="0" dirty="0">
                          <a:effectLst/>
                        </a:rPr>
                        <a:t> 1</a:t>
                      </a:r>
                      <a:r>
                        <a:rPr lang="en-US" sz="2000" dirty="0">
                          <a:effectLst/>
                        </a:rPr>
                        <a:t> 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69354491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4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Input2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Input for Button 2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322495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102835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2483767" y="189780"/>
            <a:ext cx="4680520" cy="100697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ctr">
              <a:buSzPct val="25000"/>
            </a:pPr>
            <a:r>
              <a:rPr lang="en-US" b="1" dirty="0"/>
              <a:t> Touch Button Module</a:t>
            </a:r>
            <a:br>
              <a:rPr lang="en-US" b="1" dirty="0"/>
            </a:br>
            <a:endParaRPr lang="en-GB" sz="3600" b="1" i="0" u="none" strike="noStrike" cap="none" dirty="0">
              <a:solidFill>
                <a:srgbClr val="373E48"/>
              </a:solidFill>
              <a:sym typeface="Calibri"/>
            </a:endParaRPr>
          </a:p>
        </p:txBody>
      </p:sp>
      <p:graphicFrame>
        <p:nvGraphicFramePr>
          <p:cNvPr id="9" name="Tabela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7611589"/>
              </p:ext>
            </p:extLst>
          </p:nvPr>
        </p:nvGraphicFramePr>
        <p:xfrm>
          <a:off x="1349938" y="1745995"/>
          <a:ext cx="7552200" cy="1752600"/>
        </p:xfrm>
        <a:graphic>
          <a:graphicData uri="http://schemas.openxmlformats.org/drawingml/2006/table">
            <a:tbl>
              <a:tblPr>
                <a:tableStyleId>{4C366C51-EF0F-4033-AD45-72283E4BE4B5}</a:tableStyleId>
              </a:tblPr>
              <a:tblGrid>
                <a:gridCol w="1721891">
                  <a:extLst>
                    <a:ext uri="{9D8B030D-6E8A-4147-A177-3AD203B41FA5}">
                      <a16:colId xmlns:a16="http://schemas.microsoft.com/office/drawing/2014/main" val="3898474146"/>
                    </a:ext>
                  </a:extLst>
                </a:gridCol>
                <a:gridCol w="2782881">
                  <a:extLst>
                    <a:ext uri="{9D8B030D-6E8A-4147-A177-3AD203B41FA5}">
                      <a16:colId xmlns:a16="http://schemas.microsoft.com/office/drawing/2014/main" val="3409212220"/>
                    </a:ext>
                  </a:extLst>
                </a:gridCol>
                <a:gridCol w="3047428">
                  <a:extLst>
                    <a:ext uri="{9D8B030D-6E8A-4147-A177-3AD203B41FA5}">
                      <a16:colId xmlns:a16="http://schemas.microsoft.com/office/drawing/2014/main" val="1807516995"/>
                    </a:ext>
                  </a:extLst>
                </a:gridCol>
              </a:tblGrid>
              <a:tr h="35052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</a:rPr>
                        <a:t>Label</a:t>
                      </a:r>
                      <a:endParaRPr lang="en-US" sz="2000" b="1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</a:rPr>
                        <a:t>Connected to:</a:t>
                      </a:r>
                      <a:endParaRPr lang="en-US" sz="2000" b="1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PT" sz="2000" b="1" dirty="0"/>
                        <a:t>Interface</a:t>
                      </a:r>
                      <a:endParaRPr lang="en-US" sz="2000" b="1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92213153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PT" sz="20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VCC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effectLst/>
                        </a:rPr>
                        <a:t>Pin_02 - DC Power 5V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Supply Voltage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97655663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PT" sz="20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GND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effectLst/>
                        </a:rPr>
                        <a:t>Pin_09 - Ground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Ground voltage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88761698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PT" sz="20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Input1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Input1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I/O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69354491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PT" sz="20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Input2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Input2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I/O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32249581"/>
                  </a:ext>
                </a:extLst>
              </a:tr>
            </a:tbl>
          </a:graphicData>
        </a:graphic>
      </p:graphicFrame>
      <p:sp>
        <p:nvSpPr>
          <p:cNvPr id="2" name="Marcador de Posição do Texto 1"/>
          <p:cNvSpPr>
            <a:spLocks noGrp="1"/>
          </p:cNvSpPr>
          <p:nvPr>
            <p:ph type="body" idx="1"/>
          </p:nvPr>
        </p:nvSpPr>
        <p:spPr>
          <a:xfrm>
            <a:off x="1019082" y="1218250"/>
            <a:ext cx="6779197" cy="4558519"/>
          </a:xfrm>
        </p:spPr>
        <p:txBody>
          <a:bodyPr/>
          <a:lstStyle/>
          <a:p>
            <a:pPr marL="177800" indent="0">
              <a:buNone/>
            </a:pPr>
            <a:r>
              <a:rPr lang="pt-PT" b="1" dirty="0"/>
              <a:t>Pin </a:t>
            </a:r>
            <a:r>
              <a:rPr lang="pt-PT" b="1" dirty="0" err="1"/>
              <a:t>Assignment</a:t>
            </a:r>
            <a:endParaRPr lang="pt-PT" b="1" dirty="0"/>
          </a:p>
          <a:p>
            <a:pPr marL="177800" indent="0">
              <a:buNone/>
            </a:pPr>
            <a:endParaRPr lang="pt-PT" b="1" dirty="0"/>
          </a:p>
          <a:p>
            <a:pPr marL="177800" indent="0">
              <a:buNone/>
            </a:pPr>
            <a:endParaRPr lang="pt-PT" b="1" dirty="0"/>
          </a:p>
          <a:p>
            <a:pPr marL="177800" indent="0">
              <a:buNone/>
            </a:pPr>
            <a:endParaRPr lang="pt-PT" b="1" dirty="0"/>
          </a:p>
          <a:p>
            <a:pPr marL="177800" indent="0">
              <a:buNone/>
            </a:pPr>
            <a:endParaRPr lang="pt-PT" b="1" dirty="0"/>
          </a:p>
          <a:p>
            <a:pPr marL="177800" indent="0">
              <a:buNone/>
            </a:pPr>
            <a:endParaRPr lang="pt-PT" b="1" dirty="0"/>
          </a:p>
          <a:p>
            <a:pPr marL="177800" indent="0">
              <a:buNone/>
            </a:pPr>
            <a:r>
              <a:rPr lang="pt-PT" b="1" dirty="0" err="1"/>
              <a:t>Test</a:t>
            </a:r>
            <a:r>
              <a:rPr lang="pt-PT" b="1" dirty="0"/>
              <a:t> Case </a:t>
            </a:r>
            <a:endParaRPr lang="en-US" b="1" dirty="0"/>
          </a:p>
        </p:txBody>
      </p:sp>
      <p:graphicFrame>
        <p:nvGraphicFramePr>
          <p:cNvPr id="3" name="Tabela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6003065"/>
              </p:ext>
            </p:extLst>
          </p:nvPr>
        </p:nvGraphicFramePr>
        <p:xfrm>
          <a:off x="1349938" y="4387277"/>
          <a:ext cx="7552199" cy="1917237"/>
        </p:xfrm>
        <a:graphic>
          <a:graphicData uri="http://schemas.openxmlformats.org/drawingml/2006/table">
            <a:tbl>
              <a:tblPr>
                <a:tableStyleId>{4C366C51-EF0F-4033-AD45-72283E4BE4B5}</a:tableStyleId>
              </a:tblPr>
              <a:tblGrid>
                <a:gridCol w="1565050">
                  <a:extLst>
                    <a:ext uri="{9D8B030D-6E8A-4147-A177-3AD203B41FA5}">
                      <a16:colId xmlns:a16="http://schemas.microsoft.com/office/drawing/2014/main" val="1278701129"/>
                    </a:ext>
                  </a:extLst>
                </a:gridCol>
                <a:gridCol w="3274755">
                  <a:extLst>
                    <a:ext uri="{9D8B030D-6E8A-4147-A177-3AD203B41FA5}">
                      <a16:colId xmlns:a16="http://schemas.microsoft.com/office/drawing/2014/main" val="2456473004"/>
                    </a:ext>
                  </a:extLst>
                </a:gridCol>
                <a:gridCol w="2712394">
                  <a:extLst>
                    <a:ext uri="{9D8B030D-6E8A-4147-A177-3AD203B41FA5}">
                      <a16:colId xmlns:a16="http://schemas.microsoft.com/office/drawing/2014/main" val="1023837043"/>
                    </a:ext>
                  </a:extLst>
                </a:gridCol>
              </a:tblGrid>
              <a:tr h="51515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</a:rPr>
                        <a:t>Input</a:t>
                      </a:r>
                      <a:endParaRPr lang="en-US" sz="2000" b="1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</a:rPr>
                        <a:t>Expected Output</a:t>
                      </a:r>
                      <a:endParaRPr lang="en-US" sz="2000" b="1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</a:rPr>
                        <a:t>Output</a:t>
                      </a:r>
                      <a:endParaRPr lang="en-US" sz="2000" b="1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36577142"/>
                  </a:ext>
                </a:extLst>
              </a:tr>
              <a:tr h="70104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Button 1</a:t>
                      </a:r>
                      <a:r>
                        <a:rPr lang="en-US" sz="2000" baseline="0" dirty="0">
                          <a:effectLst/>
                        </a:rPr>
                        <a:t> Pressed 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177800" lvl="0" indent="0" algn="ctr">
                        <a:buNone/>
                      </a:pPr>
                      <a:r>
                        <a:rPr lang="en-US" sz="2000" dirty="0">
                          <a:effectLst/>
                        </a:rPr>
                        <a:t>Input1</a:t>
                      </a:r>
                      <a:r>
                        <a:rPr lang="en-US" sz="2000" baseline="0" dirty="0">
                          <a:effectLst/>
                        </a:rPr>
                        <a:t> Port </a:t>
                      </a:r>
                      <a:r>
                        <a:rPr lang="en-US" sz="2000" dirty="0"/>
                        <a:t>output</a:t>
                      </a:r>
                      <a:r>
                        <a:rPr lang="en-US" sz="2000" baseline="0" dirty="0"/>
                        <a:t> </a:t>
                      </a:r>
                      <a:r>
                        <a:rPr lang="en-US" sz="2000" dirty="0"/>
                        <a:t>low level signal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20303293"/>
                  </a:ext>
                </a:extLst>
              </a:tr>
              <a:tr h="70104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PT" sz="20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Button</a:t>
                      </a:r>
                      <a:r>
                        <a:rPr lang="pt-PT" sz="20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 2 </a:t>
                      </a:r>
                      <a:r>
                        <a:rPr lang="pt-PT" sz="2000" baseline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Pressed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177800" lvl="0" indent="0" algn="ctr">
                        <a:buNone/>
                      </a:pPr>
                      <a:r>
                        <a:rPr lang="en-US" sz="2000" dirty="0">
                          <a:effectLst/>
                        </a:rPr>
                        <a:t>Input2</a:t>
                      </a:r>
                      <a:r>
                        <a:rPr lang="en-US" sz="2000" baseline="0" dirty="0">
                          <a:effectLst/>
                        </a:rPr>
                        <a:t> Port </a:t>
                      </a:r>
                      <a:r>
                        <a:rPr lang="en-US" sz="2000" dirty="0"/>
                        <a:t>output</a:t>
                      </a:r>
                      <a:r>
                        <a:rPr lang="en-US" sz="2000" baseline="0" dirty="0"/>
                        <a:t> </a:t>
                      </a:r>
                      <a:r>
                        <a:rPr lang="en-US" sz="2000" dirty="0"/>
                        <a:t>low level signal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445102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493766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 txBox="1">
            <a:spLocks noGrp="1"/>
          </p:cNvSpPr>
          <p:nvPr>
            <p:ph type="body" idx="1"/>
          </p:nvPr>
        </p:nvSpPr>
        <p:spPr>
          <a:xfrm>
            <a:off x="1157105" y="1355104"/>
            <a:ext cx="7597352" cy="518457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177800" indent="0">
              <a:buNone/>
            </a:pPr>
            <a:r>
              <a:rPr lang="en-US" b="1" dirty="0">
                <a:solidFill>
                  <a:schemeClr val="tx1"/>
                </a:solidFill>
              </a:rPr>
              <a:t>Specifications:</a:t>
            </a:r>
            <a:endParaRPr lang="en-US" dirty="0">
              <a:solidFill>
                <a:schemeClr val="tx1"/>
              </a:solidFill>
            </a:endParaRPr>
          </a:p>
          <a:p>
            <a:pPr lvl="0"/>
            <a:r>
              <a:rPr lang="en-US" sz="2400" b="1" dirty="0">
                <a:solidFill>
                  <a:schemeClr val="tx1"/>
                </a:solidFill>
              </a:rPr>
              <a:t>Input Impedance:</a:t>
            </a:r>
            <a:r>
              <a:rPr lang="en-US" sz="2400" dirty="0">
                <a:solidFill>
                  <a:schemeClr val="tx1"/>
                </a:solidFill>
              </a:rPr>
              <a:t> 20 Ohms</a:t>
            </a:r>
          </a:p>
          <a:p>
            <a:pPr lvl="0"/>
            <a:r>
              <a:rPr lang="en-US" sz="2400" b="1" dirty="0">
                <a:solidFill>
                  <a:schemeClr val="tx1"/>
                </a:solidFill>
              </a:rPr>
              <a:t>Sensitivity (microphone):</a:t>
            </a:r>
            <a:endParaRPr lang="en-US" sz="2400" dirty="0">
              <a:solidFill>
                <a:schemeClr val="tx1"/>
              </a:solidFill>
            </a:endParaRPr>
          </a:p>
          <a:p>
            <a:pPr marL="177800" lvl="0" indent="0">
              <a:buNone/>
            </a:pPr>
            <a:r>
              <a:rPr lang="en-US" sz="2400" dirty="0">
                <a:solidFill>
                  <a:schemeClr val="tx1"/>
                </a:solidFill>
              </a:rPr>
              <a:t> 42dBV/PA +/- 3dB</a:t>
            </a:r>
          </a:p>
          <a:p>
            <a:pPr lvl="0"/>
            <a:r>
              <a:rPr lang="en-US" sz="2400" b="1" dirty="0">
                <a:solidFill>
                  <a:schemeClr val="tx1"/>
                </a:solidFill>
              </a:rPr>
              <a:t>Frequency response (Microphone):</a:t>
            </a:r>
            <a:r>
              <a:rPr lang="en-US" sz="2400" dirty="0">
                <a:solidFill>
                  <a:schemeClr val="tx1"/>
                </a:solidFill>
              </a:rPr>
              <a:t> </a:t>
            </a:r>
          </a:p>
          <a:p>
            <a:pPr marL="177800" lvl="0" indent="0">
              <a:buNone/>
            </a:pPr>
            <a:r>
              <a:rPr lang="en-US" sz="2400" dirty="0">
                <a:solidFill>
                  <a:schemeClr val="tx1"/>
                </a:solidFill>
              </a:rPr>
              <a:t>100Hz to 6,500Hz</a:t>
            </a:r>
          </a:p>
          <a:p>
            <a:r>
              <a:rPr lang="en-US" sz="2400" b="1" dirty="0">
                <a:solidFill>
                  <a:schemeClr val="tx1"/>
                </a:solidFill>
              </a:rPr>
              <a:t>Cord length:</a:t>
            </a:r>
            <a:r>
              <a:rPr lang="en-US" sz="2400" dirty="0">
                <a:solidFill>
                  <a:schemeClr val="tx1"/>
                </a:solidFill>
              </a:rPr>
              <a:t> 1.8 m (5.90 </a:t>
            </a:r>
            <a:r>
              <a:rPr lang="en-US" sz="2400" dirty="0" err="1">
                <a:solidFill>
                  <a:schemeClr val="tx1"/>
                </a:solidFill>
              </a:rPr>
              <a:t>ft</a:t>
            </a:r>
            <a:r>
              <a:rPr lang="en-US" sz="2400" dirty="0">
                <a:solidFill>
                  <a:schemeClr val="tx1"/>
                </a:solidFill>
              </a:rPr>
              <a:t>)</a:t>
            </a:r>
          </a:p>
          <a:p>
            <a:pPr marL="177800" indent="0">
              <a:buNone/>
            </a:pPr>
            <a:endParaRPr sz="2400" b="0" i="0" u="none" strike="noStrike" cap="none" dirty="0">
              <a:solidFill>
                <a:schemeClr val="tx1"/>
              </a:solidFill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Clr>
                <a:srgbClr val="373E48"/>
              </a:buClr>
              <a:buSzPct val="25000"/>
              <a:buFont typeface="Calibri"/>
              <a:buNone/>
            </a:pPr>
            <a:r>
              <a:rPr lang="pt-PT" sz="2800" b="1" i="0" u="none" strike="noStrike" cap="none" dirty="0" err="1">
                <a:solidFill>
                  <a:schemeClr val="tx1"/>
                </a:solidFill>
                <a:sym typeface="Calibri"/>
              </a:rPr>
              <a:t>Purpose</a:t>
            </a:r>
            <a:r>
              <a:rPr lang="pt-PT" b="1" dirty="0">
                <a:solidFill>
                  <a:schemeClr val="tx1"/>
                </a:solidFill>
              </a:rPr>
              <a:t>: </a:t>
            </a:r>
            <a:br>
              <a:rPr lang="pt-PT" dirty="0">
                <a:solidFill>
                  <a:schemeClr val="tx1"/>
                </a:solidFill>
              </a:rPr>
            </a:br>
            <a:r>
              <a:rPr lang="pt-PT" sz="2400" dirty="0" err="1">
                <a:solidFill>
                  <a:schemeClr val="tx1"/>
                </a:solidFill>
              </a:rPr>
              <a:t>Used</a:t>
            </a:r>
            <a:r>
              <a:rPr lang="pt-PT" sz="2400" dirty="0">
                <a:solidFill>
                  <a:schemeClr val="tx1"/>
                </a:solidFill>
              </a:rPr>
              <a:t> as input for </a:t>
            </a:r>
            <a:r>
              <a:rPr lang="pt-PT" sz="2400" dirty="0" err="1">
                <a:solidFill>
                  <a:schemeClr val="tx1"/>
                </a:solidFill>
              </a:rPr>
              <a:t>the</a:t>
            </a:r>
            <a:r>
              <a:rPr lang="pt-PT" sz="2400" dirty="0">
                <a:solidFill>
                  <a:schemeClr val="tx1"/>
                </a:solidFill>
              </a:rPr>
              <a:t> </a:t>
            </a:r>
            <a:r>
              <a:rPr lang="pt-PT" sz="2400" dirty="0" err="1">
                <a:solidFill>
                  <a:schemeClr val="tx1"/>
                </a:solidFill>
              </a:rPr>
              <a:t>Voice</a:t>
            </a:r>
            <a:r>
              <a:rPr lang="pt-PT" sz="2400" dirty="0">
                <a:solidFill>
                  <a:schemeClr val="tx1"/>
                </a:solidFill>
              </a:rPr>
              <a:t> </a:t>
            </a:r>
            <a:r>
              <a:rPr lang="pt-PT" sz="2400" dirty="0" err="1">
                <a:solidFill>
                  <a:schemeClr val="tx1"/>
                </a:solidFill>
              </a:rPr>
              <a:t>commands</a:t>
            </a:r>
            <a:r>
              <a:rPr lang="pt-PT" sz="2400" dirty="0">
                <a:solidFill>
                  <a:schemeClr val="tx1"/>
                </a:solidFill>
              </a:rPr>
              <a:t> in </a:t>
            </a:r>
            <a:r>
              <a:rPr lang="pt-PT" sz="2400" dirty="0" err="1">
                <a:solidFill>
                  <a:schemeClr val="tx1"/>
                </a:solidFill>
              </a:rPr>
              <a:t>the</a:t>
            </a:r>
            <a:r>
              <a:rPr lang="pt-PT" sz="2400" dirty="0">
                <a:solidFill>
                  <a:schemeClr val="tx1"/>
                </a:solidFill>
              </a:rPr>
              <a:t> </a:t>
            </a:r>
            <a:r>
              <a:rPr lang="pt-PT" sz="2400" dirty="0" err="1">
                <a:solidFill>
                  <a:schemeClr val="tx1"/>
                </a:solidFill>
              </a:rPr>
              <a:t>Controller</a:t>
            </a:r>
            <a:r>
              <a:rPr lang="pt-PT" sz="2400" dirty="0">
                <a:solidFill>
                  <a:schemeClr val="tx1"/>
                </a:solidFill>
              </a:rPr>
              <a:t> </a:t>
            </a:r>
            <a:r>
              <a:rPr lang="pt-PT" sz="2400" dirty="0" err="1">
                <a:solidFill>
                  <a:schemeClr val="tx1"/>
                </a:solidFill>
              </a:rPr>
              <a:t>System</a:t>
            </a:r>
            <a:r>
              <a:rPr lang="pt-PT" sz="2400" dirty="0"/>
              <a:t>.</a:t>
            </a:r>
            <a:endParaRPr sz="2400" i="0" u="none" strike="noStrike" cap="none" dirty="0">
              <a:solidFill>
                <a:srgbClr val="373E48"/>
              </a:solidFill>
              <a:sym typeface="Calibri"/>
            </a:endParaRPr>
          </a:p>
        </p:txBody>
      </p:sp>
      <p:sp>
        <p:nvSpPr>
          <p:cNvPr id="126" name="Shape 126"/>
          <p:cNvSpPr txBox="1">
            <a:spLocks noGrp="1"/>
          </p:cNvSpPr>
          <p:nvPr>
            <p:ph type="title"/>
          </p:nvPr>
        </p:nvSpPr>
        <p:spPr>
          <a:xfrm>
            <a:off x="2483767" y="0"/>
            <a:ext cx="4680520" cy="119675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ctr"/>
            <a:r>
              <a:rPr lang="en-US" b="1" dirty="0"/>
              <a:t>Microphone </a:t>
            </a:r>
          </a:p>
        </p:txBody>
      </p:sp>
      <p:pic>
        <p:nvPicPr>
          <p:cNvPr id="5" name="Imagem 4" descr="C:\Users\AndersenBond\Desktop\Embedded System 2016_17\20131102105838m.jp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9260" y="1355104"/>
            <a:ext cx="2984740" cy="282358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733545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exto 1"/>
          <p:cNvSpPr>
            <a:spLocks noGrp="1"/>
          </p:cNvSpPr>
          <p:nvPr>
            <p:ph type="body" idx="1"/>
          </p:nvPr>
        </p:nvSpPr>
        <p:spPr>
          <a:xfrm>
            <a:off x="898291" y="1196752"/>
            <a:ext cx="7851471" cy="5517233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Description</a:t>
            </a:r>
            <a:r>
              <a:rPr lang="en-US" dirty="0">
                <a:solidFill>
                  <a:schemeClr val="tx1"/>
                </a:solidFill>
              </a:rPr>
              <a:t>: 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Diode type - LED 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 err="1">
                <a:solidFill>
                  <a:schemeClr val="tx1"/>
                </a:solidFill>
              </a:rPr>
              <a:t>LED</a:t>
            </a:r>
            <a:r>
              <a:rPr lang="en-US" dirty="0">
                <a:solidFill>
                  <a:schemeClr val="tx1"/>
                </a:solidFill>
              </a:rPr>
              <a:t> diameter - 3mm 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Luminosity - 30mcd 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Viewing angle - 30°   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LED current - 20mA 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Operating voltage - 1.8...2.4V 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LED </a:t>
            </a:r>
            <a:r>
              <a:rPr lang="en-US" dirty="0" err="1">
                <a:solidFill>
                  <a:schemeClr val="tx1"/>
                </a:solidFill>
              </a:rPr>
              <a:t>colour</a:t>
            </a:r>
            <a:r>
              <a:rPr lang="en-US" dirty="0">
                <a:solidFill>
                  <a:schemeClr val="tx1"/>
                </a:solidFill>
              </a:rPr>
              <a:t> – yellow, Red and Green</a:t>
            </a:r>
          </a:p>
          <a:p>
            <a:endParaRPr lang="pt-PT" dirty="0">
              <a:solidFill>
                <a:schemeClr val="tx1"/>
              </a:solidFill>
            </a:endParaRPr>
          </a:p>
          <a:p>
            <a:r>
              <a:rPr lang="pt-PT" b="1" dirty="0" err="1">
                <a:solidFill>
                  <a:schemeClr val="tx1"/>
                </a:solidFill>
              </a:rPr>
              <a:t>Purpose</a:t>
            </a:r>
            <a:r>
              <a:rPr lang="pt-PT" dirty="0">
                <a:solidFill>
                  <a:schemeClr val="tx1"/>
                </a:solidFill>
              </a:rPr>
              <a:t>: </a:t>
            </a:r>
          </a:p>
          <a:p>
            <a:r>
              <a:rPr lang="pt-PT" dirty="0" err="1">
                <a:solidFill>
                  <a:schemeClr val="tx1"/>
                </a:solidFill>
              </a:rPr>
              <a:t>Used</a:t>
            </a:r>
            <a:r>
              <a:rPr lang="pt-PT" dirty="0">
                <a:solidFill>
                  <a:schemeClr val="tx1"/>
                </a:solidFill>
              </a:rPr>
              <a:t> to </a:t>
            </a:r>
            <a:r>
              <a:rPr lang="pt-PT" dirty="0" err="1">
                <a:solidFill>
                  <a:schemeClr val="tx1"/>
                </a:solidFill>
              </a:rPr>
              <a:t>signal</a:t>
            </a:r>
            <a:r>
              <a:rPr lang="pt-PT" dirty="0">
                <a:solidFill>
                  <a:schemeClr val="tx1"/>
                </a:solidFill>
              </a:rPr>
              <a:t> </a:t>
            </a:r>
            <a:r>
              <a:rPr lang="pt-PT" dirty="0" err="1">
                <a:solidFill>
                  <a:schemeClr val="tx1"/>
                </a:solidFill>
              </a:rPr>
              <a:t>the</a:t>
            </a:r>
            <a:r>
              <a:rPr lang="pt-PT" dirty="0">
                <a:solidFill>
                  <a:schemeClr val="tx1"/>
                </a:solidFill>
              </a:rPr>
              <a:t> </a:t>
            </a:r>
            <a:r>
              <a:rPr lang="pt-PT" dirty="0" err="1">
                <a:solidFill>
                  <a:schemeClr val="tx1"/>
                </a:solidFill>
              </a:rPr>
              <a:t>user</a:t>
            </a:r>
            <a:r>
              <a:rPr lang="pt-PT" dirty="0">
                <a:solidFill>
                  <a:schemeClr val="tx1"/>
                </a:solidFill>
              </a:rPr>
              <a:t> in </a:t>
            </a:r>
            <a:r>
              <a:rPr lang="pt-PT" dirty="0" err="1">
                <a:solidFill>
                  <a:schemeClr val="tx1"/>
                </a:solidFill>
              </a:rPr>
              <a:t>the</a:t>
            </a:r>
            <a:r>
              <a:rPr lang="pt-PT" dirty="0">
                <a:solidFill>
                  <a:schemeClr val="tx1"/>
                </a:solidFill>
              </a:rPr>
              <a:t> </a:t>
            </a:r>
            <a:r>
              <a:rPr lang="pt-PT" dirty="0" err="1">
                <a:solidFill>
                  <a:schemeClr val="tx1"/>
                </a:solidFill>
              </a:rPr>
              <a:t>Controller</a:t>
            </a:r>
            <a:r>
              <a:rPr lang="pt-PT" dirty="0">
                <a:solidFill>
                  <a:schemeClr val="tx1"/>
                </a:solidFill>
              </a:rPr>
              <a:t> </a:t>
            </a:r>
            <a:r>
              <a:rPr lang="pt-PT" dirty="0" err="1">
                <a:solidFill>
                  <a:schemeClr val="tx1"/>
                </a:solidFill>
              </a:rPr>
              <a:t>System</a:t>
            </a:r>
            <a:r>
              <a:rPr lang="pt-PT" dirty="0">
                <a:solidFill>
                  <a:schemeClr val="tx1"/>
                </a:solidFill>
              </a:rPr>
              <a:t> 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b="1" dirty="0" err="1"/>
              <a:t>LEDs</a:t>
            </a:r>
            <a:endParaRPr lang="en-US" b="1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1394" y="1196752"/>
            <a:ext cx="3192606" cy="3192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6951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b="1" dirty="0" err="1"/>
              <a:t>LEDs</a:t>
            </a:r>
            <a:endParaRPr lang="en-US" b="1" dirty="0"/>
          </a:p>
        </p:txBody>
      </p:sp>
      <p:sp>
        <p:nvSpPr>
          <p:cNvPr id="4" name="Retângulo 3"/>
          <p:cNvSpPr/>
          <p:nvPr/>
        </p:nvSpPr>
        <p:spPr>
          <a:xfrm>
            <a:off x="1298502" y="1196752"/>
            <a:ext cx="784549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400" b="1" dirty="0"/>
              <a:t>Pin Description:</a:t>
            </a:r>
            <a:endParaRPr lang="en-US" sz="2400" b="1" dirty="0">
              <a:latin typeface="Calisto MT" panose="0204060305050503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0" name="Tabela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8606586"/>
              </p:ext>
            </p:extLst>
          </p:nvPr>
        </p:nvGraphicFramePr>
        <p:xfrm>
          <a:off x="1298500" y="1622760"/>
          <a:ext cx="7648551" cy="1112520"/>
        </p:xfrm>
        <a:graphic>
          <a:graphicData uri="http://schemas.openxmlformats.org/drawingml/2006/table">
            <a:tbl>
              <a:tblPr firstRow="1" bandRow="1">
                <a:tableStyleId>{4C366C51-EF0F-4033-AD45-72283E4BE4B5}</a:tableStyleId>
              </a:tblPr>
              <a:tblGrid>
                <a:gridCol w="1697916">
                  <a:extLst>
                    <a:ext uri="{9D8B030D-6E8A-4147-A177-3AD203B41FA5}">
                      <a16:colId xmlns:a16="http://schemas.microsoft.com/office/drawing/2014/main" val="1956793755"/>
                    </a:ext>
                  </a:extLst>
                </a:gridCol>
                <a:gridCol w="2532185">
                  <a:extLst>
                    <a:ext uri="{9D8B030D-6E8A-4147-A177-3AD203B41FA5}">
                      <a16:colId xmlns:a16="http://schemas.microsoft.com/office/drawing/2014/main" val="2503564302"/>
                    </a:ext>
                  </a:extLst>
                </a:gridCol>
                <a:gridCol w="3418450">
                  <a:extLst>
                    <a:ext uri="{9D8B030D-6E8A-4147-A177-3AD203B41FA5}">
                      <a16:colId xmlns:a16="http://schemas.microsoft.com/office/drawing/2014/main" val="37626805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sz="1800" b="1" dirty="0"/>
                        <a:t>PIN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800" b="1" dirty="0" err="1"/>
                        <a:t>Label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800" b="1" dirty="0" err="1"/>
                        <a:t>Description</a:t>
                      </a:r>
                      <a:r>
                        <a:rPr lang="pt-PT" sz="1800" b="1" dirty="0"/>
                        <a:t> </a:t>
                      </a:r>
                      <a:endParaRPr lang="en-US" sz="18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7776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sz="1800" dirty="0"/>
                        <a:t>1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800" dirty="0" err="1"/>
                        <a:t>Anode</a:t>
                      </a:r>
                      <a:r>
                        <a:rPr lang="pt-PT" sz="1800" dirty="0"/>
                        <a:t> (+)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positive charged electrode.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90863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sz="1800" dirty="0"/>
                        <a:t>2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800" dirty="0" err="1"/>
                        <a:t>Cathode</a:t>
                      </a:r>
                      <a:r>
                        <a:rPr lang="pt-PT" sz="1800" dirty="0"/>
                        <a:t> (</a:t>
                      </a:r>
                      <a:r>
                        <a:rPr lang="pt-PT" sz="1800" baseline="0" dirty="0"/>
                        <a:t>-)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Negative</a:t>
                      </a:r>
                      <a:r>
                        <a:rPr lang="en-US" sz="1800" b="0" i="0" u="none" strike="noStrike" cap="none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sz="18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charged electrode.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1673661"/>
                  </a:ext>
                </a:extLst>
              </a:tr>
            </a:tbl>
          </a:graphicData>
        </a:graphic>
      </p:graphicFrame>
      <p:graphicFrame>
        <p:nvGraphicFramePr>
          <p:cNvPr id="11" name="Tabela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1235851"/>
              </p:ext>
            </p:extLst>
          </p:nvPr>
        </p:nvGraphicFramePr>
        <p:xfrm>
          <a:off x="1298501" y="3322633"/>
          <a:ext cx="7648551" cy="1381760"/>
        </p:xfrm>
        <a:graphic>
          <a:graphicData uri="http://schemas.openxmlformats.org/drawingml/2006/table">
            <a:tbl>
              <a:tblPr firstRow="1" bandRow="1">
                <a:tableStyleId>{4C366C51-EF0F-4033-AD45-72283E4BE4B5}</a:tableStyleId>
              </a:tblPr>
              <a:tblGrid>
                <a:gridCol w="1697916">
                  <a:extLst>
                    <a:ext uri="{9D8B030D-6E8A-4147-A177-3AD203B41FA5}">
                      <a16:colId xmlns:a16="http://schemas.microsoft.com/office/drawing/2014/main" val="1956793755"/>
                    </a:ext>
                  </a:extLst>
                </a:gridCol>
                <a:gridCol w="2743201">
                  <a:extLst>
                    <a:ext uri="{9D8B030D-6E8A-4147-A177-3AD203B41FA5}">
                      <a16:colId xmlns:a16="http://schemas.microsoft.com/office/drawing/2014/main" val="2503564302"/>
                    </a:ext>
                  </a:extLst>
                </a:gridCol>
                <a:gridCol w="3207434">
                  <a:extLst>
                    <a:ext uri="{9D8B030D-6E8A-4147-A177-3AD203B41FA5}">
                      <a16:colId xmlns:a16="http://schemas.microsoft.com/office/drawing/2014/main" val="37626805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sz="1800" b="1" dirty="0" err="1"/>
                        <a:t>Label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800" b="1" dirty="0" err="1"/>
                        <a:t>Connected</a:t>
                      </a:r>
                      <a:r>
                        <a:rPr lang="pt-PT" sz="1800" b="1" dirty="0"/>
                        <a:t> to: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800" b="1" dirty="0"/>
                        <a:t>Interface</a:t>
                      </a:r>
                      <a:endParaRPr lang="en-US" sz="18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7776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sz="1800" dirty="0" err="1"/>
                        <a:t>Cathode</a:t>
                      </a:r>
                      <a:r>
                        <a:rPr lang="pt-PT" sz="1800" baseline="0" dirty="0"/>
                        <a:t> 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800" dirty="0"/>
                        <a:t>GND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Ground Voltage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9086354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pt-PT" sz="1800" dirty="0" err="1"/>
                        <a:t>Anode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effectLst/>
                        </a:rPr>
                        <a:t>Pin_32- GPIO_12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  <a:p>
                      <a:pPr algn="ctr"/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8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Output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1673661"/>
                  </a:ext>
                </a:extLst>
              </a:tr>
            </a:tbl>
          </a:graphicData>
        </a:graphic>
      </p:graphicFrame>
      <p:sp>
        <p:nvSpPr>
          <p:cNvPr id="12" name="Retângulo 11"/>
          <p:cNvSpPr/>
          <p:nvPr/>
        </p:nvSpPr>
        <p:spPr>
          <a:xfrm>
            <a:off x="1298502" y="2896625"/>
            <a:ext cx="784549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400" b="1" dirty="0"/>
              <a:t>Pin Assignment LED 1:</a:t>
            </a:r>
            <a:endParaRPr lang="en-US" sz="2400" b="1" dirty="0">
              <a:latin typeface="Calisto MT" panose="0204060305050503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3" name="Tabela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9105205"/>
              </p:ext>
            </p:extLst>
          </p:nvPr>
        </p:nvGraphicFramePr>
        <p:xfrm>
          <a:off x="1298500" y="5476240"/>
          <a:ext cx="7648551" cy="1381760"/>
        </p:xfrm>
        <a:graphic>
          <a:graphicData uri="http://schemas.openxmlformats.org/drawingml/2006/table">
            <a:tbl>
              <a:tblPr firstRow="1" bandRow="1">
                <a:tableStyleId>{4C366C51-EF0F-4033-AD45-72283E4BE4B5}</a:tableStyleId>
              </a:tblPr>
              <a:tblGrid>
                <a:gridCol w="1697916">
                  <a:extLst>
                    <a:ext uri="{9D8B030D-6E8A-4147-A177-3AD203B41FA5}">
                      <a16:colId xmlns:a16="http://schemas.microsoft.com/office/drawing/2014/main" val="1956793755"/>
                    </a:ext>
                  </a:extLst>
                </a:gridCol>
                <a:gridCol w="2743201">
                  <a:extLst>
                    <a:ext uri="{9D8B030D-6E8A-4147-A177-3AD203B41FA5}">
                      <a16:colId xmlns:a16="http://schemas.microsoft.com/office/drawing/2014/main" val="2503564302"/>
                    </a:ext>
                  </a:extLst>
                </a:gridCol>
                <a:gridCol w="3207434">
                  <a:extLst>
                    <a:ext uri="{9D8B030D-6E8A-4147-A177-3AD203B41FA5}">
                      <a16:colId xmlns:a16="http://schemas.microsoft.com/office/drawing/2014/main" val="37626805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sz="1800" b="1" dirty="0" err="1"/>
                        <a:t>Label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800" b="1" dirty="0" err="1"/>
                        <a:t>Connected</a:t>
                      </a:r>
                      <a:r>
                        <a:rPr lang="pt-PT" sz="1800" b="1" dirty="0"/>
                        <a:t> to: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800" b="1" dirty="0"/>
                        <a:t>Interface</a:t>
                      </a:r>
                      <a:endParaRPr lang="en-US" sz="18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7776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sz="1800" dirty="0" err="1"/>
                        <a:t>Cathode</a:t>
                      </a:r>
                      <a:r>
                        <a:rPr lang="pt-PT" sz="1800" baseline="0" dirty="0"/>
                        <a:t> 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800" dirty="0"/>
                        <a:t>GND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Ground Voltage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9086354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pt-PT" sz="1800" dirty="0" err="1"/>
                        <a:t>Anode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effectLst/>
                        </a:rPr>
                        <a:t>Pin_36</a:t>
                      </a:r>
                      <a:r>
                        <a:rPr lang="en-US" sz="1800" baseline="0" dirty="0">
                          <a:effectLst/>
                        </a:rPr>
                        <a:t> </a:t>
                      </a:r>
                      <a:r>
                        <a:rPr lang="en-US" sz="1800" dirty="0">
                          <a:effectLst/>
                        </a:rPr>
                        <a:t>- GPIO_16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  <a:p>
                      <a:pPr algn="ctr"/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8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Output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1673661"/>
                  </a:ext>
                </a:extLst>
              </a:tr>
            </a:tbl>
          </a:graphicData>
        </a:graphic>
      </p:graphicFrame>
      <p:sp>
        <p:nvSpPr>
          <p:cNvPr id="14" name="Retângulo 13"/>
          <p:cNvSpPr/>
          <p:nvPr/>
        </p:nvSpPr>
        <p:spPr>
          <a:xfrm>
            <a:off x="1298501" y="5050232"/>
            <a:ext cx="784549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400" b="1" dirty="0"/>
              <a:t>Pin Assignment LED 2:</a:t>
            </a:r>
            <a:endParaRPr lang="en-US" sz="2400" b="1" dirty="0">
              <a:latin typeface="Calisto MT" panose="0204060305050503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653745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b="1" dirty="0" err="1"/>
              <a:t>LEDs</a:t>
            </a:r>
            <a:endParaRPr lang="en-US" b="1" dirty="0"/>
          </a:p>
        </p:txBody>
      </p:sp>
      <p:graphicFrame>
        <p:nvGraphicFramePr>
          <p:cNvPr id="11" name="Tabela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317718"/>
              </p:ext>
            </p:extLst>
          </p:nvPr>
        </p:nvGraphicFramePr>
        <p:xfrm>
          <a:off x="1171892" y="1622760"/>
          <a:ext cx="7648551" cy="1381760"/>
        </p:xfrm>
        <a:graphic>
          <a:graphicData uri="http://schemas.openxmlformats.org/drawingml/2006/table">
            <a:tbl>
              <a:tblPr firstRow="1" bandRow="1">
                <a:tableStyleId>{4C366C51-EF0F-4033-AD45-72283E4BE4B5}</a:tableStyleId>
              </a:tblPr>
              <a:tblGrid>
                <a:gridCol w="1697916">
                  <a:extLst>
                    <a:ext uri="{9D8B030D-6E8A-4147-A177-3AD203B41FA5}">
                      <a16:colId xmlns:a16="http://schemas.microsoft.com/office/drawing/2014/main" val="1956793755"/>
                    </a:ext>
                  </a:extLst>
                </a:gridCol>
                <a:gridCol w="2743201">
                  <a:extLst>
                    <a:ext uri="{9D8B030D-6E8A-4147-A177-3AD203B41FA5}">
                      <a16:colId xmlns:a16="http://schemas.microsoft.com/office/drawing/2014/main" val="2503564302"/>
                    </a:ext>
                  </a:extLst>
                </a:gridCol>
                <a:gridCol w="3207434">
                  <a:extLst>
                    <a:ext uri="{9D8B030D-6E8A-4147-A177-3AD203B41FA5}">
                      <a16:colId xmlns:a16="http://schemas.microsoft.com/office/drawing/2014/main" val="37626805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sz="1800" b="1" dirty="0" err="1"/>
                        <a:t>Label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800" b="1" dirty="0" err="1"/>
                        <a:t>Connected</a:t>
                      </a:r>
                      <a:r>
                        <a:rPr lang="pt-PT" sz="1800" b="1" dirty="0"/>
                        <a:t> to: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800" b="1" dirty="0"/>
                        <a:t>Interface</a:t>
                      </a:r>
                      <a:endParaRPr lang="en-US" sz="18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7776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sz="1800" dirty="0" err="1"/>
                        <a:t>Cathode</a:t>
                      </a:r>
                      <a:r>
                        <a:rPr lang="pt-PT" sz="1800" baseline="0" dirty="0"/>
                        <a:t> 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800" dirty="0"/>
                        <a:t>GND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Ground Voltage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9086354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pt-PT" sz="1800" dirty="0" err="1"/>
                        <a:t>Anode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effectLst/>
                        </a:rPr>
                        <a:t>Pin_32- GPIO_12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  <a:p>
                      <a:pPr algn="ctr"/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8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Output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1673661"/>
                  </a:ext>
                </a:extLst>
              </a:tr>
            </a:tbl>
          </a:graphicData>
        </a:graphic>
      </p:graphicFrame>
      <p:sp>
        <p:nvSpPr>
          <p:cNvPr id="12" name="Retângulo 11"/>
          <p:cNvSpPr/>
          <p:nvPr/>
        </p:nvSpPr>
        <p:spPr>
          <a:xfrm>
            <a:off x="1171893" y="1196752"/>
            <a:ext cx="784549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400" b="1" dirty="0"/>
              <a:t>Pin Assignment LED 3:</a:t>
            </a:r>
            <a:endParaRPr lang="en-US" sz="2400" b="1" dirty="0">
              <a:latin typeface="Calisto MT" panose="0204060305050503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3" name="Tabela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2965326"/>
              </p:ext>
            </p:extLst>
          </p:nvPr>
        </p:nvGraphicFramePr>
        <p:xfrm>
          <a:off x="1171891" y="3625703"/>
          <a:ext cx="7648551" cy="1381760"/>
        </p:xfrm>
        <a:graphic>
          <a:graphicData uri="http://schemas.openxmlformats.org/drawingml/2006/table">
            <a:tbl>
              <a:tblPr firstRow="1" bandRow="1">
                <a:tableStyleId>{4C366C51-EF0F-4033-AD45-72283E4BE4B5}</a:tableStyleId>
              </a:tblPr>
              <a:tblGrid>
                <a:gridCol w="1697916">
                  <a:extLst>
                    <a:ext uri="{9D8B030D-6E8A-4147-A177-3AD203B41FA5}">
                      <a16:colId xmlns:a16="http://schemas.microsoft.com/office/drawing/2014/main" val="1956793755"/>
                    </a:ext>
                  </a:extLst>
                </a:gridCol>
                <a:gridCol w="2743201">
                  <a:extLst>
                    <a:ext uri="{9D8B030D-6E8A-4147-A177-3AD203B41FA5}">
                      <a16:colId xmlns:a16="http://schemas.microsoft.com/office/drawing/2014/main" val="2503564302"/>
                    </a:ext>
                  </a:extLst>
                </a:gridCol>
                <a:gridCol w="3207434">
                  <a:extLst>
                    <a:ext uri="{9D8B030D-6E8A-4147-A177-3AD203B41FA5}">
                      <a16:colId xmlns:a16="http://schemas.microsoft.com/office/drawing/2014/main" val="37626805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sz="1800" b="1" dirty="0" err="1"/>
                        <a:t>Label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800" b="1" dirty="0" err="1"/>
                        <a:t>Connected</a:t>
                      </a:r>
                      <a:r>
                        <a:rPr lang="pt-PT" sz="1800" b="1" dirty="0"/>
                        <a:t> to: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800" b="1" dirty="0"/>
                        <a:t>Interface</a:t>
                      </a:r>
                      <a:endParaRPr lang="en-US" sz="18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7776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sz="1800" dirty="0" err="1"/>
                        <a:t>Cathode</a:t>
                      </a:r>
                      <a:r>
                        <a:rPr lang="pt-PT" sz="1800" baseline="0" dirty="0"/>
                        <a:t> 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800" dirty="0"/>
                        <a:t>GND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Ground Voltage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9086354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pt-PT" sz="1800" dirty="0" err="1"/>
                        <a:t>Anode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effectLst/>
                        </a:rPr>
                        <a:t>Pin_36</a:t>
                      </a:r>
                      <a:r>
                        <a:rPr lang="en-US" sz="1800" baseline="0" dirty="0">
                          <a:effectLst/>
                        </a:rPr>
                        <a:t> </a:t>
                      </a:r>
                      <a:r>
                        <a:rPr lang="en-US" sz="1800" dirty="0">
                          <a:effectLst/>
                        </a:rPr>
                        <a:t>- GPIO_16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  <a:p>
                      <a:pPr algn="ctr"/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8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Output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1673661"/>
                  </a:ext>
                </a:extLst>
              </a:tr>
            </a:tbl>
          </a:graphicData>
        </a:graphic>
      </p:graphicFrame>
      <p:sp>
        <p:nvSpPr>
          <p:cNvPr id="14" name="Retângulo 13"/>
          <p:cNvSpPr/>
          <p:nvPr/>
        </p:nvSpPr>
        <p:spPr>
          <a:xfrm>
            <a:off x="1171892" y="3199695"/>
            <a:ext cx="784549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400" b="1" dirty="0"/>
              <a:t>Pin Assignment LED 4:</a:t>
            </a:r>
            <a:endParaRPr lang="en-US" sz="2400" b="1" dirty="0">
              <a:latin typeface="Calisto MT" panose="0204060305050503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etângulo 14"/>
          <p:cNvSpPr/>
          <p:nvPr/>
        </p:nvSpPr>
        <p:spPr>
          <a:xfrm>
            <a:off x="1274826" y="5157712"/>
            <a:ext cx="273207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PT" sz="2800" b="1" dirty="0" err="1">
                <a:solidFill>
                  <a:srgbClr val="0D0D0D"/>
                </a:solidFill>
                <a:latin typeface="Calisto MT" panose="02040603050505030304" pitchFamily="18" charset="0"/>
                <a:cs typeface="Times New Roman" panose="02020603050405020304" pitchFamily="18" charset="0"/>
              </a:rPr>
              <a:t>Test</a:t>
            </a:r>
            <a:r>
              <a:rPr lang="pt-PT" sz="2800" b="1" dirty="0">
                <a:solidFill>
                  <a:srgbClr val="0D0D0D"/>
                </a:solidFill>
                <a:latin typeface="Calisto MT" panose="02040603050505030304" pitchFamily="18" charset="0"/>
                <a:cs typeface="Times New Roman" panose="02020603050405020304" pitchFamily="18" charset="0"/>
              </a:rPr>
              <a:t> Case </a:t>
            </a:r>
            <a:endParaRPr lang="en-US" sz="2800" dirty="0"/>
          </a:p>
        </p:txBody>
      </p:sp>
      <p:graphicFrame>
        <p:nvGraphicFramePr>
          <p:cNvPr id="16" name="Tabela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2327803"/>
              </p:ext>
            </p:extLst>
          </p:nvPr>
        </p:nvGraphicFramePr>
        <p:xfrm>
          <a:off x="1274826" y="5684807"/>
          <a:ext cx="7545616" cy="1173193"/>
        </p:xfrm>
        <a:graphic>
          <a:graphicData uri="http://schemas.openxmlformats.org/drawingml/2006/table">
            <a:tbl>
              <a:tblPr firstRow="1" firstCol="1" bandRow="1">
                <a:tableStyleId>{4C366C51-EF0F-4033-AD45-72283E4BE4B5}</a:tableStyleId>
              </a:tblPr>
              <a:tblGrid>
                <a:gridCol w="3098855">
                  <a:extLst>
                    <a:ext uri="{9D8B030D-6E8A-4147-A177-3AD203B41FA5}">
                      <a16:colId xmlns:a16="http://schemas.microsoft.com/office/drawing/2014/main" val="2043274688"/>
                    </a:ext>
                  </a:extLst>
                </a:gridCol>
                <a:gridCol w="2559882">
                  <a:extLst>
                    <a:ext uri="{9D8B030D-6E8A-4147-A177-3AD203B41FA5}">
                      <a16:colId xmlns:a16="http://schemas.microsoft.com/office/drawing/2014/main" val="3824270514"/>
                    </a:ext>
                  </a:extLst>
                </a:gridCol>
                <a:gridCol w="1886879">
                  <a:extLst>
                    <a:ext uri="{9D8B030D-6E8A-4147-A177-3AD203B41FA5}">
                      <a16:colId xmlns:a16="http://schemas.microsoft.com/office/drawing/2014/main" val="542628408"/>
                    </a:ext>
                  </a:extLst>
                </a:gridCol>
              </a:tblGrid>
              <a:tr h="43148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Input</a:t>
                      </a:r>
                      <a:endParaRPr lang="en-US" sz="2000" b="1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</a:rPr>
                        <a:t>Expected Output</a:t>
                      </a:r>
                      <a:endParaRPr lang="en-US" sz="2000" b="1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</a:rPr>
                        <a:t>Output</a:t>
                      </a:r>
                      <a:endParaRPr lang="en-US" sz="2000" b="1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06076427"/>
                  </a:ext>
                </a:extLst>
              </a:tr>
              <a:tr h="74170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PT" sz="20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High</a:t>
                      </a:r>
                      <a:r>
                        <a:rPr lang="pt-PT" sz="20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 </a:t>
                      </a:r>
                      <a:r>
                        <a:rPr lang="pt-PT" sz="20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voltage</a:t>
                      </a:r>
                      <a:r>
                        <a:rPr lang="pt-PT" sz="20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 </a:t>
                      </a:r>
                      <a:r>
                        <a:rPr lang="pt-PT" sz="2000" baseline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on</a:t>
                      </a:r>
                      <a:r>
                        <a:rPr lang="pt-PT" sz="20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 </a:t>
                      </a:r>
                      <a:r>
                        <a:rPr lang="pt-PT" sz="2000" baseline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the</a:t>
                      </a:r>
                      <a:r>
                        <a:rPr lang="pt-PT" sz="20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 </a:t>
                      </a:r>
                      <a:r>
                        <a:rPr lang="pt-PT" sz="2000" baseline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Anode</a:t>
                      </a:r>
                      <a:r>
                        <a:rPr lang="pt-PT" sz="20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 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Led emit light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 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235965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178126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 txBox="1">
            <a:spLocks noGrp="1"/>
          </p:cNvSpPr>
          <p:nvPr>
            <p:ph type="body" idx="1"/>
          </p:nvPr>
        </p:nvSpPr>
        <p:spPr>
          <a:xfrm>
            <a:off x="1157105" y="1355104"/>
            <a:ext cx="7597352" cy="518457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177800" indent="0">
              <a:buNone/>
            </a:pPr>
            <a:r>
              <a:rPr lang="en-US" b="1" dirty="0">
                <a:solidFill>
                  <a:schemeClr val="tx1"/>
                </a:solidFill>
              </a:rPr>
              <a:t>Description: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Input: </a:t>
            </a:r>
            <a:r>
              <a:rPr lang="en-US" dirty="0" err="1">
                <a:solidFill>
                  <a:schemeClr val="tx1"/>
                </a:solidFill>
              </a:rPr>
              <a:t>MicroUSB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Output: USB</a:t>
            </a:r>
          </a:p>
          <a:p>
            <a:r>
              <a:rPr lang="en-US" dirty="0">
                <a:solidFill>
                  <a:schemeClr val="tx1"/>
                </a:solidFill>
              </a:rPr>
              <a:t>Voltage:  5V </a:t>
            </a:r>
          </a:p>
          <a:p>
            <a:r>
              <a:rPr lang="en-US" dirty="0">
                <a:solidFill>
                  <a:schemeClr val="tx1"/>
                </a:solidFill>
              </a:rPr>
              <a:t>Capacity: 2600mAh</a:t>
            </a:r>
          </a:p>
          <a:p>
            <a:pPr marL="177800" indent="0">
              <a:buNone/>
            </a:pPr>
            <a:endParaRPr lang="pt-PT" sz="2400" b="0" i="0" u="none" strike="noStrike" cap="none" dirty="0">
              <a:solidFill>
                <a:schemeClr val="tx1"/>
              </a:solidFill>
              <a:sym typeface="Calibri"/>
            </a:endParaRPr>
          </a:p>
          <a:p>
            <a:pPr marL="177800" indent="0">
              <a:buNone/>
            </a:pPr>
            <a:endParaRPr sz="2400" b="0" i="0" u="none" strike="noStrike" cap="none" dirty="0">
              <a:solidFill>
                <a:schemeClr val="tx1"/>
              </a:solidFill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Clr>
                <a:srgbClr val="373E48"/>
              </a:buClr>
              <a:buSzPct val="25000"/>
              <a:buFont typeface="Calibri"/>
              <a:buNone/>
            </a:pPr>
            <a:r>
              <a:rPr lang="pt-PT" sz="2800" b="1" i="0" u="none" strike="noStrike" cap="none" dirty="0" err="1">
                <a:solidFill>
                  <a:schemeClr val="tx1"/>
                </a:solidFill>
                <a:sym typeface="Calibri"/>
              </a:rPr>
              <a:t>Purpose</a:t>
            </a:r>
            <a:r>
              <a:rPr lang="pt-PT" b="1" dirty="0">
                <a:solidFill>
                  <a:schemeClr val="tx1"/>
                </a:solidFill>
              </a:rPr>
              <a:t>: </a:t>
            </a:r>
            <a:br>
              <a:rPr lang="pt-PT" dirty="0">
                <a:solidFill>
                  <a:schemeClr val="tx1"/>
                </a:solidFill>
              </a:rPr>
            </a:br>
            <a:r>
              <a:rPr lang="pt-PT" sz="2400" dirty="0" err="1">
                <a:solidFill>
                  <a:schemeClr val="tx1"/>
                </a:solidFill>
              </a:rPr>
              <a:t>Power</a:t>
            </a:r>
            <a:r>
              <a:rPr lang="pt-PT" sz="2400" dirty="0">
                <a:solidFill>
                  <a:schemeClr val="tx1"/>
                </a:solidFill>
              </a:rPr>
              <a:t> </a:t>
            </a:r>
            <a:r>
              <a:rPr lang="pt-PT" sz="2400" dirty="0" err="1">
                <a:solidFill>
                  <a:schemeClr val="tx1"/>
                </a:solidFill>
              </a:rPr>
              <a:t>Suply</a:t>
            </a:r>
            <a:r>
              <a:rPr lang="pt-PT" sz="2400" dirty="0">
                <a:solidFill>
                  <a:schemeClr val="tx1"/>
                </a:solidFill>
              </a:rPr>
              <a:t> </a:t>
            </a:r>
            <a:r>
              <a:rPr lang="pt-PT" sz="2400" dirty="0" err="1">
                <a:solidFill>
                  <a:schemeClr val="tx1"/>
                </a:solidFill>
              </a:rPr>
              <a:t>the</a:t>
            </a:r>
            <a:r>
              <a:rPr lang="pt-PT" sz="2400" dirty="0">
                <a:solidFill>
                  <a:schemeClr val="tx1"/>
                </a:solidFill>
              </a:rPr>
              <a:t> </a:t>
            </a:r>
            <a:r>
              <a:rPr lang="pt-PT" sz="2400" dirty="0" err="1">
                <a:solidFill>
                  <a:schemeClr val="tx1"/>
                </a:solidFill>
              </a:rPr>
              <a:t>Raspberry</a:t>
            </a:r>
            <a:r>
              <a:rPr lang="pt-PT" sz="2400" dirty="0">
                <a:solidFill>
                  <a:schemeClr val="tx1"/>
                </a:solidFill>
              </a:rPr>
              <a:t> PI</a:t>
            </a:r>
            <a:endParaRPr sz="2400" i="0" u="none" strike="noStrike" cap="none" dirty="0">
              <a:solidFill>
                <a:schemeClr val="tx1"/>
              </a:solidFill>
              <a:sym typeface="Calibri"/>
            </a:endParaRPr>
          </a:p>
        </p:txBody>
      </p:sp>
      <p:sp>
        <p:nvSpPr>
          <p:cNvPr id="126" name="Shape 126"/>
          <p:cNvSpPr txBox="1">
            <a:spLocks noGrp="1"/>
          </p:cNvSpPr>
          <p:nvPr>
            <p:ph type="title"/>
          </p:nvPr>
        </p:nvSpPr>
        <p:spPr>
          <a:xfrm>
            <a:off x="2483767" y="0"/>
            <a:ext cx="4680520" cy="119675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ctr"/>
            <a:r>
              <a:rPr lang="en-US" b="1" dirty="0"/>
              <a:t>Power Bank </a:t>
            </a:r>
          </a:p>
        </p:txBody>
      </p:sp>
      <p:pic>
        <p:nvPicPr>
          <p:cNvPr id="6" name="Imagem 5" descr="C:\Users\AndersenBond\Desktop\Embedded System 2016_17\banco-portatil-de-energia-power-bank-usb-5v-2600mah-cinza.jp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5963" y="1196751"/>
            <a:ext cx="3278038" cy="27713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061037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b="1" dirty="0"/>
              <a:t>Hardware </a:t>
            </a:r>
            <a:r>
              <a:rPr lang="pt-PT" b="1" dirty="0" err="1"/>
              <a:t>Schematics</a:t>
            </a:r>
            <a:r>
              <a:rPr lang="pt-PT" b="1" dirty="0"/>
              <a:t> Robot </a:t>
            </a:r>
            <a:r>
              <a:rPr lang="pt-PT" b="1" dirty="0" err="1"/>
              <a:t>System</a:t>
            </a:r>
            <a:r>
              <a:rPr lang="pt-PT" b="1" dirty="0"/>
              <a:t> </a:t>
            </a:r>
            <a:endParaRPr lang="en-US" b="1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2241" y="1387186"/>
            <a:ext cx="4944843" cy="5344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44629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b="1" dirty="0"/>
              <a:t>Hardware </a:t>
            </a:r>
            <a:r>
              <a:rPr lang="pt-PT" b="1" dirty="0" err="1"/>
              <a:t>Schematics</a:t>
            </a:r>
            <a:r>
              <a:rPr lang="pt-PT" b="1" dirty="0"/>
              <a:t> </a:t>
            </a:r>
            <a:r>
              <a:rPr lang="pt-PT" b="1" dirty="0" err="1"/>
              <a:t>Controller</a:t>
            </a:r>
            <a:r>
              <a:rPr lang="pt-PT" b="1" dirty="0"/>
              <a:t> </a:t>
            </a:r>
            <a:r>
              <a:rPr lang="pt-PT" b="1" dirty="0" err="1"/>
              <a:t>System</a:t>
            </a:r>
            <a:r>
              <a:rPr lang="pt-PT" b="1" dirty="0"/>
              <a:t> </a:t>
            </a:r>
            <a:endParaRPr lang="en-US" b="1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1502" y="1196752"/>
            <a:ext cx="5533865" cy="5565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4034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body" idx="1"/>
          </p:nvPr>
        </p:nvSpPr>
        <p:spPr>
          <a:xfrm>
            <a:off x="1291976" y="1056340"/>
            <a:ext cx="7597500" cy="51846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indent="0" algn="ctr">
              <a:buSzPct val="25000"/>
              <a:buNone/>
            </a:pPr>
            <a:endParaRPr lang="en-GB" sz="6600" dirty="0"/>
          </a:p>
          <a:p>
            <a:pPr marL="0" indent="0" algn="ctr">
              <a:buSzPct val="25000"/>
              <a:buNone/>
            </a:pPr>
            <a:endParaRPr lang="en-GB" sz="6600" dirty="0"/>
          </a:p>
          <a:p>
            <a:pPr marL="0" indent="0" algn="ctr">
              <a:buSzPct val="25000"/>
              <a:buNone/>
            </a:pPr>
            <a:r>
              <a:rPr lang="en-GB" sz="6000" dirty="0"/>
              <a:t>1.Hardware Resources </a:t>
            </a:r>
          </a:p>
          <a:p>
            <a:pPr marL="0" indent="0" algn="ctr">
              <a:buSzPct val="25000"/>
              <a:buNone/>
            </a:pPr>
            <a:r>
              <a:rPr lang="en-GB" sz="6000" dirty="0"/>
              <a:t>Robot System</a:t>
            </a:r>
          </a:p>
          <a:p>
            <a:pPr marL="0" marR="0" lvl="0" indent="0" algn="just" rtl="0">
              <a:spcBef>
                <a:spcPts val="0"/>
              </a:spcBef>
              <a:buClr>
                <a:srgbClr val="373E48"/>
              </a:buClr>
              <a:buSzPct val="25000"/>
              <a:buFont typeface="Calibri"/>
              <a:buNone/>
            </a:pPr>
            <a:endParaRPr sz="2800" b="0" i="0" u="none" strike="noStrike" cap="none" dirty="0">
              <a:solidFill>
                <a:srgbClr val="373E4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196485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body" idx="1"/>
          </p:nvPr>
        </p:nvSpPr>
        <p:spPr>
          <a:xfrm>
            <a:off x="1404518" y="1267356"/>
            <a:ext cx="7597500" cy="51846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indent="0" algn="just">
              <a:buSzPct val="25000"/>
              <a:buNone/>
            </a:pPr>
            <a:endParaRPr lang="en-GB" sz="6600" dirty="0">
              <a:solidFill>
                <a:schemeClr val="tx1"/>
              </a:solidFill>
            </a:endParaRPr>
          </a:p>
          <a:p>
            <a:pPr marL="0" indent="0" algn="ctr">
              <a:buSzPct val="25000"/>
              <a:buNone/>
            </a:pPr>
            <a:r>
              <a:rPr lang="en-GB" sz="6600" dirty="0">
                <a:solidFill>
                  <a:schemeClr val="tx1"/>
                </a:solidFill>
              </a:rPr>
              <a:t>3.Peripherals and Communication Protocol</a:t>
            </a:r>
          </a:p>
          <a:p>
            <a:pPr marL="0" marR="0" lvl="0" indent="0" algn="just" rtl="0">
              <a:spcBef>
                <a:spcPts val="0"/>
              </a:spcBef>
              <a:buClr>
                <a:srgbClr val="373E48"/>
              </a:buClr>
              <a:buSzPct val="25000"/>
              <a:buFont typeface="Calibri"/>
              <a:buNone/>
            </a:pPr>
            <a:endParaRPr sz="2800" b="0" i="0" u="none" strike="noStrike" cap="none" dirty="0">
              <a:solidFill>
                <a:srgbClr val="373E4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4634913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 txBox="1">
            <a:spLocks noGrp="1"/>
          </p:cNvSpPr>
          <p:nvPr>
            <p:ph type="title"/>
          </p:nvPr>
        </p:nvSpPr>
        <p:spPr>
          <a:xfrm>
            <a:off x="2227386" y="1"/>
            <a:ext cx="5369168" cy="1196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r>
              <a:rPr lang="en-US" b="1" dirty="0"/>
              <a:t>Robot System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75582"/>
            <a:ext cx="9144000" cy="5282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57466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 txBox="1">
            <a:spLocks noGrp="1"/>
          </p:cNvSpPr>
          <p:nvPr>
            <p:ph type="title"/>
          </p:nvPr>
        </p:nvSpPr>
        <p:spPr>
          <a:xfrm>
            <a:off x="2227386" y="1"/>
            <a:ext cx="5369168" cy="1196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ctr"/>
            <a:r>
              <a:rPr lang="en-US" b="1" dirty="0"/>
              <a:t>Controller System 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96701"/>
            <a:ext cx="9144000" cy="6049451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exto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2216481" y="14068"/>
            <a:ext cx="5169058" cy="1196752"/>
          </a:xfrm>
        </p:spPr>
        <p:txBody>
          <a:bodyPr/>
          <a:lstStyle/>
          <a:p>
            <a:pPr algn="ctr"/>
            <a:r>
              <a:rPr lang="en-US" b="1" dirty="0"/>
              <a:t>Desktop System </a:t>
            </a:r>
            <a:endParaRPr lang="en-US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6488" y="1200867"/>
            <a:ext cx="7974632" cy="5657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50785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1955408" y="2546252"/>
            <a:ext cx="6344529" cy="2308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sz="7200" b="1" spc="50" dirty="0">
                <a:ln w="0"/>
                <a:solidFill>
                  <a:schemeClr val="tx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Software </a:t>
            </a:r>
          </a:p>
          <a:p>
            <a:pPr algn="ctr"/>
            <a:r>
              <a:rPr lang="en-GB" sz="7200" b="1" spc="50" dirty="0">
                <a:ln w="0"/>
                <a:solidFill>
                  <a:schemeClr val="tx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Specification</a:t>
            </a:r>
            <a:endParaRPr lang="en-US" sz="7200" b="1" spc="50" dirty="0">
              <a:ln w="0"/>
              <a:solidFill>
                <a:schemeClr val="tx1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9397143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exto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7800" indent="0" algn="ctr">
              <a:buNone/>
            </a:pPr>
            <a:endParaRPr lang="pt-PT" sz="6600" dirty="0"/>
          </a:p>
          <a:p>
            <a:pPr marL="177800" indent="0" algn="ctr">
              <a:buNone/>
            </a:pPr>
            <a:endParaRPr lang="pt-PT" sz="6600" dirty="0"/>
          </a:p>
          <a:p>
            <a:pPr marL="177800" indent="0" algn="ctr">
              <a:buNone/>
            </a:pPr>
            <a:r>
              <a:rPr lang="pt-PT" sz="6000" dirty="0">
                <a:solidFill>
                  <a:schemeClr val="tx1"/>
                </a:solidFill>
                <a:latin typeface="+mn-lt"/>
              </a:rPr>
              <a:t>1. </a:t>
            </a:r>
            <a:r>
              <a:rPr lang="pt-PT" sz="6000" dirty="0" err="1">
                <a:solidFill>
                  <a:schemeClr val="tx1"/>
                </a:solidFill>
                <a:latin typeface="+mn-lt"/>
              </a:rPr>
              <a:t>Tools</a:t>
            </a:r>
            <a:r>
              <a:rPr lang="pt-PT" sz="6000" dirty="0">
                <a:solidFill>
                  <a:schemeClr val="tx1"/>
                </a:solidFill>
                <a:latin typeface="+mn-lt"/>
              </a:rPr>
              <a:t> &amp; </a:t>
            </a:r>
            <a:r>
              <a:rPr lang="pt-PT" sz="6000" dirty="0" err="1">
                <a:solidFill>
                  <a:schemeClr val="tx1"/>
                </a:solidFill>
                <a:latin typeface="+mn-lt"/>
              </a:rPr>
              <a:t>Cots</a:t>
            </a:r>
            <a:endParaRPr lang="en-US" sz="240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9124652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 txBox="1">
            <a:spLocks noGrp="1"/>
          </p:cNvSpPr>
          <p:nvPr>
            <p:ph type="title"/>
          </p:nvPr>
        </p:nvSpPr>
        <p:spPr>
          <a:xfrm>
            <a:off x="2483767" y="0"/>
            <a:ext cx="4680520" cy="119675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 algn="ctr">
              <a:buSzPct val="25000"/>
            </a:pPr>
            <a:r>
              <a:rPr lang="en-US" b="1" dirty="0"/>
              <a:t>Software Tools</a:t>
            </a:r>
            <a:endParaRPr lang="en-GB" sz="3600" b="1" i="0" u="none" strike="noStrike" cap="none" dirty="0">
              <a:solidFill>
                <a:srgbClr val="373E48"/>
              </a:solidFill>
              <a:sym typeface="Calibri"/>
            </a:endParaRPr>
          </a:p>
        </p:txBody>
      </p:sp>
      <p:sp>
        <p:nvSpPr>
          <p:cNvPr id="2" name="Retângulo 1"/>
          <p:cNvSpPr/>
          <p:nvPr/>
        </p:nvSpPr>
        <p:spPr>
          <a:xfrm>
            <a:off x="1477107" y="1477107"/>
            <a:ext cx="7061981" cy="34901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n-US" sz="2400" b="1" dirty="0" err="1">
                <a:latin typeface="Calisto MT" panose="02040603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Qt</a:t>
            </a:r>
            <a:r>
              <a:rPr lang="en-US" sz="2400" b="1" dirty="0">
                <a:latin typeface="Calisto MT" panose="02040603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Creator 4.0.2 Based on </a:t>
            </a:r>
            <a:r>
              <a:rPr lang="en-US" sz="2400" b="1" dirty="0" err="1">
                <a:latin typeface="Calisto MT" panose="02040603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Qt</a:t>
            </a:r>
            <a:r>
              <a:rPr lang="en-US" sz="2400" b="1" dirty="0">
                <a:latin typeface="Calisto MT" panose="02040603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5.7.0 </a:t>
            </a:r>
            <a:endParaRPr lang="en-US" sz="2400" dirty="0"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indent="228600" algn="just">
              <a:lnSpc>
                <a:spcPct val="115000"/>
              </a:lnSpc>
            </a:pPr>
            <a:r>
              <a:rPr lang="en-US" sz="2400" dirty="0">
                <a:latin typeface="Calisto MT" panose="02040603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To implement a graphical user interface in the Desktop Application </a:t>
            </a:r>
            <a:endParaRPr lang="en-US" sz="2400" dirty="0"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algn="just">
              <a:lnSpc>
                <a:spcPct val="115000"/>
              </a:lnSpc>
            </a:pPr>
            <a:r>
              <a:rPr lang="en-US" sz="2400" b="1" dirty="0">
                <a:latin typeface="Calisto MT" panose="02040603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2400" dirty="0"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342900" lvl="0" indent="-342900" algn="just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n-US" sz="2400" b="1" dirty="0">
                <a:latin typeface="Calisto MT" panose="02040603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Buildroot</a:t>
            </a:r>
            <a:endParaRPr lang="en-US" sz="2400" dirty="0"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228600" algn="just">
              <a:lnSpc>
                <a:spcPct val="115000"/>
              </a:lnSpc>
            </a:pPr>
            <a:r>
              <a:rPr lang="en-US" sz="2400" dirty="0">
                <a:latin typeface="Calisto MT" panose="02040603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To automate the process of building a complete and bootable Linux environment for Robot System and Controller System</a:t>
            </a:r>
            <a:endParaRPr lang="en-US" sz="2400" dirty="0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 txBox="1">
            <a:spLocks noGrp="1"/>
          </p:cNvSpPr>
          <p:nvPr>
            <p:ph type="title"/>
          </p:nvPr>
        </p:nvSpPr>
        <p:spPr>
          <a:xfrm>
            <a:off x="2483767" y="0"/>
            <a:ext cx="4680520" cy="119675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 algn="ctr">
              <a:buSzPct val="25000"/>
            </a:pPr>
            <a:r>
              <a:rPr lang="en-US" b="1" dirty="0"/>
              <a:t>Software Cots</a:t>
            </a:r>
            <a:r>
              <a:rPr lang="en-US" dirty="0"/>
              <a:t>:</a:t>
            </a:r>
            <a:endParaRPr lang="en-GB" dirty="0"/>
          </a:p>
        </p:txBody>
      </p:sp>
      <p:sp>
        <p:nvSpPr>
          <p:cNvPr id="2" name="Retângulo 1"/>
          <p:cNvSpPr/>
          <p:nvPr/>
        </p:nvSpPr>
        <p:spPr>
          <a:xfrm>
            <a:off x="1561514" y="1400753"/>
            <a:ext cx="7287064" cy="43396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n-US" sz="2000" b="1" dirty="0">
                <a:latin typeface="Calisto MT" panose="02040603050505030304" pitchFamily="18" charset="0"/>
                <a:ea typeface="Arial" panose="020B0604020202020204" pitchFamily="34" charset="0"/>
              </a:rPr>
              <a:t>Google speech APIs</a:t>
            </a:r>
          </a:p>
          <a:p>
            <a:pPr marL="342900" lvl="0" indent="-342900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pt-PT" sz="2000" b="1" dirty="0" err="1">
                <a:latin typeface="Calisto MT" panose="02040603050505030304" pitchFamily="18" charset="0"/>
                <a:ea typeface="Arial" panose="020B0604020202020204" pitchFamily="34" charset="0"/>
              </a:rPr>
              <a:t>WiringPi</a:t>
            </a:r>
            <a:endParaRPr lang="en-US" sz="2000" dirty="0"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342900" lvl="0" indent="-342900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n-US" sz="2000" b="1" dirty="0">
                <a:latin typeface="Calisto MT" panose="02040603050505030304" pitchFamily="18" charset="0"/>
                <a:ea typeface="Arial" panose="020B0604020202020204" pitchFamily="34" charset="0"/>
              </a:rPr>
              <a:t>Advanced Linux Sound Architecture (ALSA)</a:t>
            </a:r>
            <a:endParaRPr lang="en-US" sz="2000" dirty="0"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457200" indent="-6985" algn="just">
              <a:lnSpc>
                <a:spcPct val="115000"/>
              </a:lnSpc>
            </a:pPr>
            <a:r>
              <a:rPr lang="en-US" sz="2000" dirty="0">
                <a:latin typeface="Calisto MT" panose="02040603050505030304" pitchFamily="18" charset="0"/>
                <a:ea typeface="Arial" panose="020B0604020202020204" pitchFamily="34" charset="0"/>
              </a:rPr>
              <a:t>The Advanced Linux Sound Architecture (ALSA) provides audio and MIDI functionality to the Linux operating system. ALSA has the following significant features:</a:t>
            </a:r>
            <a:endParaRPr lang="en-US" sz="2000" dirty="0"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342900" lvl="0" indent="-342900" algn="just">
              <a:lnSpc>
                <a:spcPct val="115000"/>
              </a:lnSpc>
              <a:buFont typeface="Wingdings" panose="05000000000000000000" pitchFamily="2" charset="2"/>
              <a:buChar char=""/>
            </a:pPr>
            <a:r>
              <a:rPr lang="en-US" sz="2000" dirty="0">
                <a:latin typeface="Calisto MT" panose="02040603050505030304" pitchFamily="18" charset="0"/>
                <a:ea typeface="Arial" panose="020B0604020202020204" pitchFamily="34" charset="0"/>
              </a:rPr>
              <a:t>Fully modularized sound drivers.</a:t>
            </a:r>
            <a:endParaRPr lang="en-US" sz="2000" dirty="0"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342900" lvl="0" indent="-342900" algn="just">
              <a:lnSpc>
                <a:spcPct val="115000"/>
              </a:lnSpc>
              <a:buFont typeface="Wingdings" panose="05000000000000000000" pitchFamily="2" charset="2"/>
              <a:buChar char=""/>
            </a:pPr>
            <a:r>
              <a:rPr lang="en-US" sz="2000" dirty="0">
                <a:latin typeface="Calisto MT" panose="02040603050505030304" pitchFamily="18" charset="0"/>
                <a:ea typeface="Arial" panose="020B0604020202020204" pitchFamily="34" charset="0"/>
              </a:rPr>
              <a:t>SMP and thread-safe design.</a:t>
            </a:r>
            <a:endParaRPr lang="en-US" sz="2000" dirty="0"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342900" lvl="0" indent="-342900" algn="just">
              <a:lnSpc>
                <a:spcPct val="115000"/>
              </a:lnSpc>
              <a:buFont typeface="Wingdings" panose="05000000000000000000" pitchFamily="2" charset="2"/>
              <a:buChar char=""/>
            </a:pPr>
            <a:r>
              <a:rPr lang="en-US" sz="2000" dirty="0">
                <a:latin typeface="Calisto MT" panose="02040603050505030304" pitchFamily="18" charset="0"/>
                <a:ea typeface="Arial" panose="020B0604020202020204" pitchFamily="34" charset="0"/>
              </a:rPr>
              <a:t>User space library (</a:t>
            </a:r>
            <a:r>
              <a:rPr lang="en-US" sz="2000" dirty="0" err="1">
                <a:latin typeface="Calisto MT" panose="02040603050505030304" pitchFamily="18" charset="0"/>
                <a:ea typeface="Arial" panose="020B0604020202020204" pitchFamily="34" charset="0"/>
              </a:rPr>
              <a:t>alsa</a:t>
            </a:r>
            <a:r>
              <a:rPr lang="en-US" sz="2000" dirty="0">
                <a:latin typeface="Calisto MT" panose="02040603050505030304" pitchFamily="18" charset="0"/>
                <a:ea typeface="Arial" panose="020B0604020202020204" pitchFamily="34" charset="0"/>
              </a:rPr>
              <a:t>-lib) to simplify application programming and provide higher level functionality.</a:t>
            </a:r>
            <a:endParaRPr lang="en-US" sz="2000" dirty="0"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342900" lvl="0" indent="-342900" algn="just">
              <a:lnSpc>
                <a:spcPct val="115000"/>
              </a:lnSpc>
              <a:buFont typeface="Wingdings" panose="05000000000000000000" pitchFamily="2" charset="2"/>
              <a:buChar char=""/>
            </a:pPr>
            <a:r>
              <a:rPr lang="en-US" sz="2000" dirty="0">
                <a:latin typeface="Calisto MT" panose="02040603050505030304" pitchFamily="18" charset="0"/>
                <a:ea typeface="Arial" panose="020B0604020202020204" pitchFamily="34" charset="0"/>
              </a:rPr>
              <a:t>Support for the older Open Sound System (OSS) API, providing binary compatibility for most OSS programs.</a:t>
            </a:r>
            <a:endParaRPr lang="en-US" sz="2000" dirty="0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exto 1"/>
          <p:cNvSpPr>
            <a:spLocks noGrp="1"/>
          </p:cNvSpPr>
          <p:nvPr>
            <p:ph type="body" idx="1"/>
          </p:nvPr>
        </p:nvSpPr>
        <p:spPr>
          <a:xfrm>
            <a:off x="1281060" y="1171955"/>
            <a:ext cx="7597352" cy="5184575"/>
          </a:xfrm>
        </p:spPr>
        <p:txBody>
          <a:bodyPr/>
          <a:lstStyle/>
          <a:p>
            <a:pPr marL="177800" indent="0" algn="ctr">
              <a:buNone/>
            </a:pPr>
            <a:endParaRPr lang="pt-PT" sz="6600" dirty="0"/>
          </a:p>
          <a:p>
            <a:pPr marL="177800" indent="0" algn="ctr">
              <a:buNone/>
            </a:pPr>
            <a:endParaRPr lang="pt-PT" sz="6600" dirty="0"/>
          </a:p>
          <a:p>
            <a:pPr marL="177800" indent="0" algn="ctr">
              <a:buNone/>
            </a:pPr>
            <a:r>
              <a:rPr lang="pt-PT" sz="6600" dirty="0">
                <a:solidFill>
                  <a:schemeClr val="tx1"/>
                </a:solidFill>
              </a:rPr>
              <a:t>3. Data </a:t>
            </a:r>
            <a:r>
              <a:rPr lang="pt-PT" sz="6600" dirty="0" err="1">
                <a:solidFill>
                  <a:schemeClr val="tx1"/>
                </a:solidFill>
              </a:rPr>
              <a:t>Format</a:t>
            </a:r>
            <a:r>
              <a:rPr lang="pt-PT" dirty="0">
                <a:solidFill>
                  <a:schemeClr val="tx1"/>
                </a:solidFill>
              </a:rPr>
              <a:t> 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29028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exto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2483767" y="253218"/>
            <a:ext cx="4680520" cy="943534"/>
          </a:xfrm>
        </p:spPr>
        <p:txBody>
          <a:bodyPr/>
          <a:lstStyle/>
          <a:p>
            <a:r>
              <a:rPr lang="en-US" b="1" dirty="0"/>
              <a:t>Data Formats:</a:t>
            </a:r>
            <a:br>
              <a:rPr lang="en-US" b="1" dirty="0"/>
            </a:br>
            <a:endParaRPr lang="en-US" dirty="0"/>
          </a:p>
        </p:txBody>
      </p:sp>
      <p:pic>
        <p:nvPicPr>
          <p:cNvPr id="4" name="Imagem 3" descr="https://lh6.googleusercontent.com/bov_7qySZ8crY1rIBxBBVL7WPKC1boRTMy_O9L_s0r1UTZjNfCN0WxPYRGFqNYqQi6DsV7W_RWQQeehwrT4meU6x1K__Ok6cQOYJi-ETqF1U9VZAOz6_km3qRM3f3V8EbgNi4U2j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9959" y="1445634"/>
            <a:ext cx="7187690" cy="507970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896429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>
            <a:spLocks noGrp="1"/>
          </p:cNvSpPr>
          <p:nvPr>
            <p:ph type="title"/>
          </p:nvPr>
        </p:nvSpPr>
        <p:spPr>
          <a:xfrm>
            <a:off x="2483767" y="0"/>
            <a:ext cx="4680520" cy="119675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 algn="ctr">
              <a:buSzPct val="25000"/>
            </a:pPr>
            <a:r>
              <a:rPr lang="pt-PT" dirty="0" err="1"/>
              <a:t>Development</a:t>
            </a:r>
            <a:r>
              <a:rPr lang="pt-PT" dirty="0"/>
              <a:t> </a:t>
            </a:r>
            <a:r>
              <a:rPr lang="pt-PT" dirty="0" err="1"/>
              <a:t>Board</a:t>
            </a:r>
            <a:r>
              <a:rPr lang="pt-PT" dirty="0"/>
              <a:t> </a:t>
            </a:r>
            <a:r>
              <a:rPr lang="pt-PT" dirty="0" err="1"/>
              <a:t>Raspberry</a:t>
            </a:r>
            <a:r>
              <a:rPr lang="pt-PT" dirty="0"/>
              <a:t> PI 2B</a:t>
            </a:r>
            <a:endParaRPr lang="en-GB" sz="3600" b="0" i="0" u="none" strike="noStrike" cap="none" dirty="0">
              <a:solidFill>
                <a:srgbClr val="373E4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" name="Shape 75"/>
          <p:cNvSpPr txBox="1">
            <a:spLocks noGrp="1"/>
          </p:cNvSpPr>
          <p:nvPr>
            <p:ph type="body" idx="1"/>
          </p:nvPr>
        </p:nvSpPr>
        <p:spPr>
          <a:xfrm>
            <a:off x="1193503" y="1534642"/>
            <a:ext cx="7597500" cy="51846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r>
              <a:rPr lang="en-US" b="1" dirty="0"/>
              <a:t>Specifications:</a:t>
            </a:r>
            <a:endParaRPr lang="en-US" dirty="0"/>
          </a:p>
          <a:p>
            <a:pPr lvl="0"/>
            <a:r>
              <a:rPr lang="en-US" dirty="0" err="1"/>
              <a:t>SoC</a:t>
            </a:r>
            <a:r>
              <a:rPr lang="en-US" dirty="0"/>
              <a:t>: Broadcom BCM2836</a:t>
            </a:r>
          </a:p>
          <a:p>
            <a:pPr lvl="0"/>
            <a:r>
              <a:rPr lang="en-US" dirty="0"/>
              <a:t>CPU: 900 MHz quad-core ARM Cortex A7 </a:t>
            </a:r>
          </a:p>
          <a:p>
            <a:pPr lvl="0"/>
            <a:r>
              <a:rPr lang="en-US" dirty="0"/>
              <a:t>GPU: Broadcom </a:t>
            </a:r>
            <a:r>
              <a:rPr lang="en-US" dirty="0" err="1"/>
              <a:t>VideoCore</a:t>
            </a:r>
            <a:r>
              <a:rPr lang="en-US" dirty="0"/>
              <a:t> IV @ 250 MHz</a:t>
            </a:r>
          </a:p>
          <a:p>
            <a:pPr lvl="0"/>
            <a:r>
              <a:rPr lang="en-US" dirty="0"/>
              <a:t>Memory: 1 GB (shared with GPU)</a:t>
            </a:r>
          </a:p>
          <a:p>
            <a:pPr lvl="0"/>
            <a:r>
              <a:rPr lang="en-US" dirty="0"/>
              <a:t>USB ports: 4</a:t>
            </a:r>
          </a:p>
          <a:p>
            <a:pPr lvl="0"/>
            <a:r>
              <a:rPr lang="en-US" dirty="0"/>
              <a:t>Storage: MicroSD</a:t>
            </a:r>
          </a:p>
          <a:p>
            <a:pPr lvl="0"/>
            <a:r>
              <a:rPr lang="en-US" dirty="0"/>
              <a:t>Network: 10/100Mbps Ethernet</a:t>
            </a:r>
          </a:p>
          <a:p>
            <a:pPr lvl="0"/>
            <a:r>
              <a:rPr lang="en-US" dirty="0"/>
              <a:t>Peripherals: 17 GPIO plus specific functions, and HAT ID bus</a:t>
            </a:r>
          </a:p>
          <a:p>
            <a:pPr lvl="0"/>
            <a:r>
              <a:rPr lang="en-US" dirty="0"/>
              <a:t>Power rating: 800 mA (4.0 W)</a:t>
            </a:r>
          </a:p>
          <a:p>
            <a:pPr lvl="0"/>
            <a:r>
              <a:rPr lang="en-US" dirty="0"/>
              <a:t>Power source: 5 V via </a:t>
            </a:r>
            <a:r>
              <a:rPr lang="en-US" dirty="0" err="1"/>
              <a:t>MicroUSB</a:t>
            </a:r>
            <a:r>
              <a:rPr lang="en-US" dirty="0"/>
              <a:t> or GPIO header</a:t>
            </a:r>
          </a:p>
          <a:p>
            <a:pPr lvl="0">
              <a:spcBef>
                <a:spcPts val="0"/>
              </a:spcBef>
              <a:buClr>
                <a:srgbClr val="373E48"/>
              </a:buClr>
              <a:buSzPct val="100000"/>
              <a:buFont typeface="Calibri"/>
              <a:buChar char="•"/>
            </a:pPr>
            <a:endParaRPr lang="en-GB" dirty="0"/>
          </a:p>
          <a:p>
            <a:pPr marL="0" marR="0" lvl="0" indent="0" algn="just" rtl="0">
              <a:spcBef>
                <a:spcPts val="0"/>
              </a:spcBef>
              <a:buClr>
                <a:srgbClr val="373E48"/>
              </a:buClr>
              <a:buSzPct val="25000"/>
              <a:buFont typeface="Calibri"/>
              <a:buNone/>
            </a:pPr>
            <a:endParaRPr sz="2800" b="0" i="0" u="none" strike="noStrike" cap="none" dirty="0">
              <a:solidFill>
                <a:srgbClr val="373E4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b="1" dirty="0">
                <a:solidFill>
                  <a:schemeClr val="tx1"/>
                </a:solidFill>
              </a:rPr>
              <a:t>Data </a:t>
            </a:r>
            <a:r>
              <a:rPr lang="pt-PT" b="1" dirty="0" err="1">
                <a:solidFill>
                  <a:schemeClr val="tx1"/>
                </a:solidFill>
              </a:rPr>
              <a:t>Formats</a:t>
            </a:r>
            <a:endParaRPr lang="pt-PT" dirty="0">
              <a:solidFill>
                <a:schemeClr val="tx1"/>
              </a:solidFill>
            </a:endParaRPr>
          </a:p>
        </p:txBody>
      </p:sp>
      <p:pic>
        <p:nvPicPr>
          <p:cNvPr id="4" name="Imagem 3" descr="https://lh3.googleusercontent.com/5jlQOEq33LspO8bw81ONQsqkfpKmwCcKeLMlTGhUcg_UEV4t_K0I0xt-LFwbVyVJdUDJ1krP6rWQPTqr91MYoJ9yWiwnlX0W9IGhQhpJ7l0qeSDxBLre0AaHG-X3sHC2nI20X_u2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4974" y="2381250"/>
            <a:ext cx="6707505" cy="2908202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Marcador de Posição do Texto 1"/>
          <p:cNvSpPr>
            <a:spLocks noGrp="1"/>
          </p:cNvSpPr>
          <p:nvPr>
            <p:ph type="body" idx="1"/>
          </p:nvPr>
        </p:nvSpPr>
        <p:spPr>
          <a:xfrm>
            <a:off x="1295128" y="1340767"/>
            <a:ext cx="7597352" cy="755319"/>
          </a:xfrm>
        </p:spPr>
        <p:txBody>
          <a:bodyPr/>
          <a:lstStyle/>
          <a:p>
            <a:pPr marL="177800" indent="0">
              <a:buNone/>
            </a:pPr>
            <a:r>
              <a:rPr lang="pt-PT" altLang="en-US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pt-PT" altLang="en-US" b="1" dirty="0" err="1" bmk="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essages</a:t>
            </a:r>
            <a:r>
              <a:rPr lang="pt-PT" altLang="en-US" b="1" dirty="0" bmk="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to Desktop </a:t>
            </a:r>
            <a:r>
              <a:rPr lang="pt-PT" altLang="en-US" b="1" dirty="0" err="1" bmk="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Application</a:t>
            </a:r>
            <a:r>
              <a:rPr lang="pt-PT" alt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en-US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78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458119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exto 1"/>
          <p:cNvSpPr>
            <a:spLocks noGrp="1"/>
          </p:cNvSpPr>
          <p:nvPr>
            <p:ph type="body" idx="1"/>
          </p:nvPr>
        </p:nvSpPr>
        <p:spPr>
          <a:xfrm>
            <a:off x="1295128" y="1340767"/>
            <a:ext cx="7597352" cy="921745"/>
          </a:xfrm>
        </p:spPr>
        <p:txBody>
          <a:bodyPr/>
          <a:lstStyle/>
          <a:p>
            <a:pPr marL="177800" indent="0">
              <a:buNone/>
            </a:pPr>
            <a:r>
              <a:rPr lang="pt-PT" altLang="en-US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pt-PT" altLang="en-US" b="1" dirty="0" err="1" bmk="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essages</a:t>
            </a:r>
            <a:r>
              <a:rPr lang="pt-PT" altLang="en-US" b="1" dirty="0" bmk="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to Robot</a:t>
            </a:r>
            <a:r>
              <a:rPr lang="pt-PT" alt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en-US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7800" indent="0">
              <a:buNone/>
            </a:pPr>
            <a:endParaRPr lang="en-US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b="1" dirty="0">
                <a:solidFill>
                  <a:schemeClr val="tx1"/>
                </a:solidFill>
              </a:rPr>
              <a:t>Data </a:t>
            </a:r>
            <a:r>
              <a:rPr lang="pt-PT" b="1" dirty="0" err="1">
                <a:solidFill>
                  <a:schemeClr val="tx1"/>
                </a:solidFill>
              </a:rPr>
              <a:t>Formats</a:t>
            </a:r>
            <a:endParaRPr lang="en-US" b="1" dirty="0">
              <a:solidFill>
                <a:schemeClr val="tx1"/>
              </a:solidFill>
            </a:endParaRPr>
          </a:p>
        </p:txBody>
      </p:sp>
      <p:pic>
        <p:nvPicPr>
          <p:cNvPr id="4" name="Imagem 3" descr="https://lh4.googleusercontent.com/fvZQ8vFUFTho1MjqFh0knREWOI0Fl6NogqpytHtK68fMkA4TqxiYI_soX25si-PuPMMPppN3-pNv6o_GJYRGOOLBKjoX2C5IAn__3mqADjZnI6yOr29ZM9hiQ-CyXCtTxUZnWjes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8760" y="2367568"/>
            <a:ext cx="6862249" cy="952697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m 4" descr="https://lh4.googleusercontent.com/4wBi8YEGlbBtUjlz0VMIGIdtkwel8QnZwLLZBbdh3QeQHqDSkYgQWP7AcL9n__ZISJ5wHSsr8AynhO4VqnPgnAX3tKwBykLTENEl23AEV8yUgjPCNz_7Xz3i9EeKfFRniKNeC8DO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0569" y="4595486"/>
            <a:ext cx="6862248" cy="80650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CaixaDeTexto 5"/>
          <p:cNvSpPr txBox="1"/>
          <p:nvPr/>
        </p:nvSpPr>
        <p:spPr>
          <a:xfrm>
            <a:off x="1698760" y="1968669"/>
            <a:ext cx="312024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000" b="1" dirty="0" err="1"/>
              <a:t>Accelerometer</a:t>
            </a:r>
            <a:r>
              <a:rPr lang="pt-PT" sz="2000" b="1" dirty="0"/>
              <a:t> Data</a:t>
            </a:r>
            <a:endParaRPr lang="pt-PT" sz="2000" dirty="0"/>
          </a:p>
          <a:p>
            <a:endParaRPr lang="pt-PT" dirty="0"/>
          </a:p>
        </p:txBody>
      </p:sp>
      <p:sp>
        <p:nvSpPr>
          <p:cNvPr id="7" name="CaixaDeTexto 6"/>
          <p:cNvSpPr txBox="1"/>
          <p:nvPr/>
        </p:nvSpPr>
        <p:spPr>
          <a:xfrm>
            <a:off x="1620569" y="4219095"/>
            <a:ext cx="372515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000" b="1" dirty="0" err="1"/>
              <a:t>Voice</a:t>
            </a:r>
            <a:r>
              <a:rPr lang="pt-PT" sz="2000" b="1" dirty="0"/>
              <a:t> </a:t>
            </a:r>
            <a:r>
              <a:rPr lang="pt-PT" sz="2000" b="1" dirty="0" err="1"/>
              <a:t>or</a:t>
            </a:r>
            <a:r>
              <a:rPr lang="pt-PT" sz="2000" b="1" dirty="0"/>
              <a:t> </a:t>
            </a:r>
            <a:r>
              <a:rPr lang="pt-PT" sz="2000" b="1" dirty="0" err="1"/>
              <a:t>Start</a:t>
            </a:r>
            <a:r>
              <a:rPr lang="pt-PT" sz="2000" b="1" dirty="0"/>
              <a:t>/Stop Data</a:t>
            </a:r>
            <a:endParaRPr lang="pt-PT" sz="2000" dirty="0"/>
          </a:p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4892061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exto 1"/>
          <p:cNvSpPr>
            <a:spLocks noGrp="1"/>
          </p:cNvSpPr>
          <p:nvPr>
            <p:ph type="body" idx="1"/>
          </p:nvPr>
        </p:nvSpPr>
        <p:spPr>
          <a:xfrm>
            <a:off x="1281060" y="1031277"/>
            <a:ext cx="7597352" cy="5184575"/>
          </a:xfrm>
        </p:spPr>
        <p:txBody>
          <a:bodyPr/>
          <a:lstStyle/>
          <a:p>
            <a:pPr marL="177800" indent="0" algn="ctr">
              <a:buNone/>
            </a:pPr>
            <a:endParaRPr lang="pt-PT" sz="6600" dirty="0"/>
          </a:p>
          <a:p>
            <a:pPr marL="177800" indent="0" algn="ctr">
              <a:buNone/>
            </a:pPr>
            <a:endParaRPr lang="pt-PT" sz="6600" dirty="0"/>
          </a:p>
          <a:p>
            <a:pPr marL="177800" indent="0" algn="ctr">
              <a:buNone/>
            </a:pPr>
            <a:r>
              <a:rPr lang="pt-PT" sz="6600" dirty="0" err="1">
                <a:solidFill>
                  <a:schemeClr val="tx1"/>
                </a:solidFill>
              </a:rPr>
              <a:t>Static</a:t>
            </a:r>
            <a:r>
              <a:rPr lang="pt-PT" sz="6600" dirty="0">
                <a:solidFill>
                  <a:schemeClr val="tx1"/>
                </a:solidFill>
              </a:rPr>
              <a:t> </a:t>
            </a:r>
            <a:r>
              <a:rPr lang="pt-PT" sz="6600" dirty="0" err="1">
                <a:solidFill>
                  <a:schemeClr val="tx1"/>
                </a:solidFill>
              </a:rPr>
              <a:t>Architecture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626597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b="1" dirty="0"/>
              <a:t>Robot </a:t>
            </a:r>
            <a:r>
              <a:rPr lang="pt-PT" b="1" dirty="0" err="1"/>
              <a:t>System</a:t>
            </a:r>
            <a:endParaRPr lang="en-US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0072" y="1196752"/>
            <a:ext cx="7004612" cy="5618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82507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b="1" dirty="0" err="1"/>
              <a:t>Controller</a:t>
            </a:r>
            <a:r>
              <a:rPr lang="pt-PT" b="1" dirty="0"/>
              <a:t> </a:t>
            </a:r>
            <a:r>
              <a:rPr lang="pt-PT" b="1" dirty="0" err="1"/>
              <a:t>System</a:t>
            </a:r>
            <a:endParaRPr lang="en-US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6139" y="1617784"/>
            <a:ext cx="7666698" cy="4544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55960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b="1" dirty="0"/>
              <a:t>Desktop </a:t>
            </a:r>
            <a:r>
              <a:rPr lang="pt-PT" b="1" dirty="0" err="1"/>
              <a:t>Application</a:t>
            </a:r>
            <a:endParaRPr lang="en-US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906" y="2250465"/>
            <a:ext cx="7794213" cy="3306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09849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exto 1"/>
          <p:cNvSpPr>
            <a:spLocks noGrp="1"/>
          </p:cNvSpPr>
          <p:nvPr>
            <p:ph type="body" idx="1"/>
          </p:nvPr>
        </p:nvSpPr>
        <p:spPr>
          <a:xfrm>
            <a:off x="1323263" y="1003143"/>
            <a:ext cx="7597352" cy="5184575"/>
          </a:xfrm>
        </p:spPr>
        <p:txBody>
          <a:bodyPr/>
          <a:lstStyle/>
          <a:p>
            <a:pPr marL="177800" indent="0" algn="ctr">
              <a:buNone/>
            </a:pPr>
            <a:endParaRPr lang="pt-PT" sz="6600" dirty="0"/>
          </a:p>
          <a:p>
            <a:pPr marL="177800" indent="0" algn="ctr">
              <a:buNone/>
            </a:pPr>
            <a:endParaRPr lang="pt-PT" sz="6600" dirty="0"/>
          </a:p>
          <a:p>
            <a:pPr marL="177800" indent="0" algn="ctr">
              <a:buNone/>
            </a:pPr>
            <a:r>
              <a:rPr lang="pt-PT" sz="6600" dirty="0">
                <a:solidFill>
                  <a:schemeClr val="tx1"/>
                </a:solidFill>
              </a:rPr>
              <a:t>4. </a:t>
            </a:r>
            <a:r>
              <a:rPr lang="pt-PT" sz="6600" dirty="0" err="1">
                <a:solidFill>
                  <a:schemeClr val="tx1"/>
                </a:solidFill>
              </a:rPr>
              <a:t>Headers</a:t>
            </a:r>
            <a:r>
              <a:rPr lang="pt-PT" dirty="0">
                <a:solidFill>
                  <a:schemeClr val="tx1"/>
                </a:solidFill>
              </a:rPr>
              <a:t> 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854616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exto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7800" indent="0">
              <a:buNone/>
            </a:pPr>
            <a:r>
              <a:rPr lang="en-US" sz="2400" b="1" dirty="0">
                <a:solidFill>
                  <a:schemeClr val="tx1"/>
                </a:solidFill>
              </a:rPr>
              <a:t>class </a:t>
            </a:r>
            <a:r>
              <a:rPr lang="en-US" sz="2400" b="1" dirty="0" err="1">
                <a:solidFill>
                  <a:schemeClr val="tx1"/>
                </a:solidFill>
              </a:rPr>
              <a:t>CUltrasonicSensor</a:t>
            </a:r>
            <a:r>
              <a:rPr lang="en-US" sz="2400" b="1" dirty="0">
                <a:solidFill>
                  <a:schemeClr val="tx1"/>
                </a:solidFill>
              </a:rPr>
              <a:t>{	</a:t>
            </a:r>
          </a:p>
          <a:p>
            <a:pPr marL="177800" indent="0">
              <a:buNone/>
            </a:pPr>
            <a:endParaRPr lang="en-US" sz="2400" b="1" dirty="0">
              <a:solidFill>
                <a:schemeClr val="tx1"/>
              </a:solidFill>
            </a:endParaRPr>
          </a:p>
          <a:p>
            <a:pPr marL="177800" indent="0">
              <a:buNone/>
            </a:pPr>
            <a:r>
              <a:rPr lang="en-US" sz="2400" b="1" dirty="0">
                <a:solidFill>
                  <a:schemeClr val="tx1"/>
                </a:solidFill>
              </a:rPr>
              <a:t>    public:</a:t>
            </a:r>
          </a:p>
          <a:p>
            <a:pPr marL="177800" indent="0">
              <a:buNone/>
            </a:pPr>
            <a:r>
              <a:rPr lang="en-US" sz="2400" b="1" dirty="0">
                <a:solidFill>
                  <a:schemeClr val="tx1"/>
                </a:solidFill>
              </a:rPr>
              <a:t>            </a:t>
            </a:r>
            <a:r>
              <a:rPr lang="en-US" sz="2400" b="1" dirty="0" err="1">
                <a:solidFill>
                  <a:schemeClr val="tx1"/>
                </a:solidFill>
              </a:rPr>
              <a:t>CUltrasonicSensor</a:t>
            </a:r>
            <a:r>
              <a:rPr lang="en-US" sz="2400" b="1" dirty="0">
                <a:solidFill>
                  <a:schemeClr val="tx1"/>
                </a:solidFill>
              </a:rPr>
              <a:t> </a:t>
            </a:r>
            <a:r>
              <a:rPr lang="en-US" sz="2400" dirty="0">
                <a:solidFill>
                  <a:schemeClr val="tx1"/>
                </a:solidFill>
              </a:rPr>
              <a:t>(void);</a:t>
            </a:r>
          </a:p>
          <a:p>
            <a:pPr marL="177800" indent="0">
              <a:buNone/>
            </a:pPr>
            <a:r>
              <a:rPr lang="en-US" sz="2400" b="1" dirty="0">
                <a:solidFill>
                  <a:schemeClr val="tx1"/>
                </a:solidFill>
              </a:rPr>
              <a:t>         ~ </a:t>
            </a:r>
            <a:r>
              <a:rPr lang="en-US" sz="2400" b="1" dirty="0" err="1">
                <a:solidFill>
                  <a:schemeClr val="tx1"/>
                </a:solidFill>
              </a:rPr>
              <a:t>CUltrasonicSensor</a:t>
            </a:r>
            <a:r>
              <a:rPr lang="en-US" sz="2400" b="1" dirty="0">
                <a:solidFill>
                  <a:schemeClr val="tx1"/>
                </a:solidFill>
              </a:rPr>
              <a:t> </a:t>
            </a:r>
            <a:r>
              <a:rPr lang="en-US" sz="2400" dirty="0">
                <a:solidFill>
                  <a:schemeClr val="tx1"/>
                </a:solidFill>
              </a:rPr>
              <a:t>(void);</a:t>
            </a:r>
          </a:p>
          <a:p>
            <a:pPr marL="177800" indent="0">
              <a:buNone/>
            </a:pPr>
            <a:r>
              <a:rPr lang="en-US" sz="2400" b="1" dirty="0">
                <a:solidFill>
                  <a:schemeClr val="tx1"/>
                </a:solidFill>
              </a:rPr>
              <a:t>	 void </a:t>
            </a:r>
            <a:r>
              <a:rPr lang="en-US" sz="2400" b="1" dirty="0" err="1">
                <a:solidFill>
                  <a:schemeClr val="tx1"/>
                </a:solidFill>
              </a:rPr>
              <a:t>init</a:t>
            </a:r>
            <a:r>
              <a:rPr lang="en-US" sz="2400" b="1" dirty="0">
                <a:solidFill>
                  <a:schemeClr val="tx1"/>
                </a:solidFill>
              </a:rPr>
              <a:t> </a:t>
            </a:r>
            <a:r>
              <a:rPr lang="en-US" sz="2400" dirty="0">
                <a:solidFill>
                  <a:schemeClr val="tx1"/>
                </a:solidFill>
              </a:rPr>
              <a:t>(void);</a:t>
            </a:r>
          </a:p>
          <a:p>
            <a:pPr marL="177800" indent="0">
              <a:buNone/>
            </a:pPr>
            <a:r>
              <a:rPr lang="en-US" sz="2400" b="1" dirty="0">
                <a:solidFill>
                  <a:schemeClr val="tx1"/>
                </a:solidFill>
              </a:rPr>
              <a:t>            uint8_t </a:t>
            </a:r>
            <a:r>
              <a:rPr lang="en-US" sz="2400" b="1" dirty="0" err="1">
                <a:solidFill>
                  <a:schemeClr val="tx1"/>
                </a:solidFill>
              </a:rPr>
              <a:t>getIntEnabled</a:t>
            </a:r>
            <a:r>
              <a:rPr lang="en-US" sz="2400" b="1" dirty="0">
                <a:solidFill>
                  <a:schemeClr val="tx1"/>
                </a:solidFill>
              </a:rPr>
              <a:t> </a:t>
            </a:r>
            <a:r>
              <a:rPr lang="en-US" sz="2400" dirty="0">
                <a:solidFill>
                  <a:schemeClr val="tx1"/>
                </a:solidFill>
              </a:rPr>
              <a:t>(void);</a:t>
            </a:r>
          </a:p>
          <a:p>
            <a:pPr marL="177800" indent="0">
              <a:buNone/>
            </a:pPr>
            <a:r>
              <a:rPr lang="en-US" sz="2400" dirty="0">
                <a:solidFill>
                  <a:schemeClr val="tx1"/>
                </a:solidFill>
              </a:rPr>
              <a:t>            </a:t>
            </a:r>
            <a:r>
              <a:rPr lang="en-US" sz="2400" b="1" dirty="0">
                <a:solidFill>
                  <a:schemeClr val="tx1"/>
                </a:solidFill>
              </a:rPr>
              <a:t>void </a:t>
            </a:r>
            <a:r>
              <a:rPr lang="en-US" sz="2400" b="1" dirty="0" err="1">
                <a:solidFill>
                  <a:schemeClr val="tx1"/>
                </a:solidFill>
              </a:rPr>
              <a:t>setIntEnabled</a:t>
            </a:r>
            <a:r>
              <a:rPr lang="en-US" sz="2400" b="1" dirty="0">
                <a:solidFill>
                  <a:schemeClr val="tx1"/>
                </a:solidFill>
              </a:rPr>
              <a:t> </a:t>
            </a:r>
            <a:r>
              <a:rPr lang="en-US" sz="2400" dirty="0">
                <a:solidFill>
                  <a:schemeClr val="tx1"/>
                </a:solidFill>
              </a:rPr>
              <a:t>(uint8_t enabled);</a:t>
            </a:r>
          </a:p>
          <a:p>
            <a:pPr marL="177800" indent="0">
              <a:buNone/>
            </a:pPr>
            <a:r>
              <a:rPr lang="en-US" sz="2400" b="1" dirty="0">
                <a:solidFill>
                  <a:schemeClr val="tx1"/>
                </a:solidFill>
              </a:rPr>
              <a:t>            bool </a:t>
            </a:r>
            <a:r>
              <a:rPr lang="en-US" sz="2400" b="1" dirty="0" err="1">
                <a:solidFill>
                  <a:schemeClr val="tx1"/>
                </a:solidFill>
              </a:rPr>
              <a:t>Get_Distance</a:t>
            </a:r>
            <a:r>
              <a:rPr lang="en-US" sz="2400" b="1" dirty="0">
                <a:solidFill>
                  <a:schemeClr val="tx1"/>
                </a:solidFill>
              </a:rPr>
              <a:t> </a:t>
            </a:r>
            <a:r>
              <a:rPr lang="en-US" sz="2400" dirty="0">
                <a:solidFill>
                  <a:schemeClr val="tx1"/>
                </a:solidFill>
              </a:rPr>
              <a:t>(void);</a:t>
            </a:r>
          </a:p>
          <a:p>
            <a:pPr marL="177800" indent="0">
              <a:buNone/>
            </a:pPr>
            <a:r>
              <a:rPr lang="pt-PT" sz="2400" dirty="0">
                <a:solidFill>
                  <a:schemeClr val="tx1"/>
                </a:solidFill>
              </a:rPr>
              <a:t>	 </a:t>
            </a:r>
            <a:br>
              <a:rPr lang="pt-PT" sz="2400" dirty="0">
                <a:solidFill>
                  <a:schemeClr val="tx1"/>
                </a:solidFill>
              </a:rPr>
            </a:br>
            <a:r>
              <a:rPr lang="pt-PT" sz="2400" dirty="0">
                <a:solidFill>
                  <a:schemeClr val="tx1"/>
                </a:solidFill>
              </a:rPr>
              <a:t>	 </a:t>
            </a:r>
            <a:r>
              <a:rPr lang="pt-PT" sz="2400" b="1" dirty="0">
                <a:solidFill>
                  <a:schemeClr val="tx1"/>
                </a:solidFill>
              </a:rPr>
              <a:t>uint16_t </a:t>
            </a:r>
            <a:r>
              <a:rPr lang="pt-PT" sz="2400" b="1" dirty="0" err="1">
                <a:solidFill>
                  <a:schemeClr val="tx1"/>
                </a:solidFill>
              </a:rPr>
              <a:t>m_Echo</a:t>
            </a:r>
            <a:r>
              <a:rPr lang="pt-PT" sz="2400" b="1" dirty="0">
                <a:solidFill>
                  <a:schemeClr val="tx1"/>
                </a:solidFill>
              </a:rPr>
              <a:t>, </a:t>
            </a:r>
            <a:r>
              <a:rPr lang="pt-PT" sz="2400" b="1" dirty="0" err="1">
                <a:solidFill>
                  <a:schemeClr val="tx1"/>
                </a:solidFill>
              </a:rPr>
              <a:t>m_Trigger</a:t>
            </a:r>
            <a:r>
              <a:rPr lang="pt-PT" sz="2400" b="1" dirty="0">
                <a:solidFill>
                  <a:schemeClr val="tx1"/>
                </a:solidFill>
              </a:rPr>
              <a:t>;  </a:t>
            </a:r>
          </a:p>
          <a:p>
            <a:pPr marL="177800" indent="0">
              <a:buNone/>
            </a:pPr>
            <a:r>
              <a:rPr lang="pt-PT" sz="2400" b="1" dirty="0">
                <a:solidFill>
                  <a:schemeClr val="tx1"/>
                </a:solidFill>
              </a:rPr>
              <a:t>            int </a:t>
            </a:r>
            <a:r>
              <a:rPr lang="pt-PT" sz="2400" b="1" dirty="0" err="1">
                <a:solidFill>
                  <a:schemeClr val="tx1"/>
                </a:solidFill>
              </a:rPr>
              <a:t>m_Current_Distance</a:t>
            </a:r>
            <a:r>
              <a:rPr lang="pt-PT" sz="2400" b="1" dirty="0">
                <a:solidFill>
                  <a:schemeClr val="tx1"/>
                </a:solidFill>
              </a:rPr>
              <a:t>;</a:t>
            </a:r>
            <a:endParaRPr lang="en-US" sz="2400" b="1" dirty="0">
              <a:solidFill>
                <a:schemeClr val="tx1"/>
              </a:solidFill>
            </a:endParaRPr>
          </a:p>
          <a:p>
            <a:pPr marL="177800" indent="0">
              <a:buNone/>
            </a:pPr>
            <a:r>
              <a:rPr lang="en-US" sz="2400" b="1" dirty="0">
                <a:solidFill>
                  <a:schemeClr val="tx1"/>
                </a:solidFill>
              </a:rPr>
              <a:t>};</a:t>
            </a:r>
            <a:endParaRPr lang="en-US" sz="2400" dirty="0">
              <a:solidFill>
                <a:schemeClr val="tx1"/>
              </a:solidFill>
            </a:endParaRPr>
          </a:p>
          <a:p>
            <a:endParaRPr lang="en-US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b="1" dirty="0" err="1">
                <a:solidFill>
                  <a:schemeClr val="tx1"/>
                </a:solidFill>
              </a:rPr>
              <a:t>Headers</a:t>
            </a:r>
            <a:br>
              <a:rPr lang="pt-PT" b="1" dirty="0">
                <a:solidFill>
                  <a:schemeClr val="tx1"/>
                </a:solidFill>
              </a:rPr>
            </a:br>
            <a:r>
              <a:rPr lang="pt-PT" b="1" dirty="0">
                <a:solidFill>
                  <a:schemeClr val="tx1"/>
                </a:solidFill>
              </a:rPr>
              <a:t>Robot </a:t>
            </a:r>
            <a:r>
              <a:rPr lang="pt-PT" b="1" dirty="0" err="1">
                <a:solidFill>
                  <a:schemeClr val="tx1"/>
                </a:solidFill>
              </a:rPr>
              <a:t>System</a:t>
            </a:r>
            <a:r>
              <a:rPr lang="pt-PT" b="1" dirty="0">
                <a:solidFill>
                  <a:schemeClr val="tx1"/>
                </a:solidFill>
              </a:rPr>
              <a:t> 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552370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exto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7800" indent="0">
              <a:buNone/>
            </a:pPr>
            <a:r>
              <a:rPr lang="en-US" sz="2400" b="1" dirty="0">
                <a:solidFill>
                  <a:schemeClr val="tx1"/>
                </a:solidFill>
              </a:rPr>
              <a:t>class </a:t>
            </a:r>
            <a:r>
              <a:rPr lang="en-US" sz="2400" b="1" dirty="0" err="1">
                <a:solidFill>
                  <a:schemeClr val="tx1"/>
                </a:solidFill>
              </a:rPr>
              <a:t>CInfraredSensor</a:t>
            </a:r>
            <a:r>
              <a:rPr lang="en-US" sz="2400" b="1" dirty="0">
                <a:solidFill>
                  <a:schemeClr val="tx1"/>
                </a:solidFill>
              </a:rPr>
              <a:t>{</a:t>
            </a:r>
          </a:p>
          <a:p>
            <a:pPr marL="177800" indent="0">
              <a:buNone/>
            </a:pPr>
            <a:r>
              <a:rPr lang="en-US" sz="2400" b="1" dirty="0">
                <a:solidFill>
                  <a:schemeClr val="tx1"/>
                </a:solidFill>
              </a:rPr>
              <a:t>	</a:t>
            </a:r>
          </a:p>
          <a:p>
            <a:pPr marL="177800" indent="0">
              <a:buNone/>
            </a:pPr>
            <a:r>
              <a:rPr lang="en-US" sz="2400" b="1" dirty="0">
                <a:solidFill>
                  <a:schemeClr val="tx1"/>
                </a:solidFill>
              </a:rPr>
              <a:t>    public:</a:t>
            </a:r>
          </a:p>
          <a:p>
            <a:pPr marL="177800" indent="0">
              <a:buNone/>
            </a:pPr>
            <a:r>
              <a:rPr lang="en-US" sz="2400" b="1" dirty="0">
                <a:solidFill>
                  <a:schemeClr val="tx1"/>
                </a:solidFill>
              </a:rPr>
              <a:t>            </a:t>
            </a:r>
            <a:r>
              <a:rPr lang="en-US" sz="2400" b="1" dirty="0" err="1">
                <a:solidFill>
                  <a:schemeClr val="tx1"/>
                </a:solidFill>
              </a:rPr>
              <a:t>CInfraredSensor</a:t>
            </a:r>
            <a:r>
              <a:rPr lang="en-US" sz="2400" b="1" dirty="0">
                <a:solidFill>
                  <a:schemeClr val="tx1"/>
                </a:solidFill>
              </a:rPr>
              <a:t> </a:t>
            </a:r>
            <a:r>
              <a:rPr lang="en-US" sz="2400" dirty="0">
                <a:solidFill>
                  <a:schemeClr val="tx1"/>
                </a:solidFill>
              </a:rPr>
              <a:t>(void);</a:t>
            </a:r>
          </a:p>
          <a:p>
            <a:pPr marL="177800" indent="0">
              <a:buNone/>
            </a:pPr>
            <a:r>
              <a:rPr lang="en-US" sz="2400" b="1" dirty="0">
                <a:solidFill>
                  <a:schemeClr val="tx1"/>
                </a:solidFill>
              </a:rPr>
              <a:t>         ~ </a:t>
            </a:r>
            <a:r>
              <a:rPr lang="en-US" sz="2400" b="1" dirty="0" err="1">
                <a:solidFill>
                  <a:schemeClr val="tx1"/>
                </a:solidFill>
              </a:rPr>
              <a:t>CInfraredSensor</a:t>
            </a:r>
            <a:r>
              <a:rPr lang="en-US" sz="2400" b="1" dirty="0">
                <a:solidFill>
                  <a:schemeClr val="tx1"/>
                </a:solidFill>
              </a:rPr>
              <a:t> </a:t>
            </a:r>
            <a:r>
              <a:rPr lang="en-US" sz="2400" dirty="0">
                <a:solidFill>
                  <a:schemeClr val="tx1"/>
                </a:solidFill>
              </a:rPr>
              <a:t>(void);</a:t>
            </a:r>
          </a:p>
          <a:p>
            <a:pPr marL="177800" indent="0">
              <a:buNone/>
            </a:pPr>
            <a:r>
              <a:rPr lang="en-US" sz="2400" b="1" dirty="0">
                <a:solidFill>
                  <a:schemeClr val="tx1"/>
                </a:solidFill>
              </a:rPr>
              <a:t>	 void </a:t>
            </a:r>
            <a:r>
              <a:rPr lang="en-US" sz="2400" b="1" dirty="0" err="1">
                <a:solidFill>
                  <a:schemeClr val="tx1"/>
                </a:solidFill>
              </a:rPr>
              <a:t>init</a:t>
            </a:r>
            <a:r>
              <a:rPr lang="en-US" sz="2400" b="1" dirty="0">
                <a:solidFill>
                  <a:schemeClr val="tx1"/>
                </a:solidFill>
              </a:rPr>
              <a:t> </a:t>
            </a:r>
            <a:r>
              <a:rPr lang="en-US" sz="2400" dirty="0">
                <a:solidFill>
                  <a:schemeClr val="tx1"/>
                </a:solidFill>
              </a:rPr>
              <a:t>(void);</a:t>
            </a:r>
          </a:p>
          <a:p>
            <a:pPr marL="177800" indent="0">
              <a:buNone/>
            </a:pPr>
            <a:r>
              <a:rPr lang="en-US" sz="2400" b="1" dirty="0">
                <a:solidFill>
                  <a:schemeClr val="tx1"/>
                </a:solidFill>
              </a:rPr>
              <a:t>            uint8_t </a:t>
            </a:r>
            <a:r>
              <a:rPr lang="en-US" sz="2400" b="1" dirty="0" err="1">
                <a:solidFill>
                  <a:schemeClr val="tx1"/>
                </a:solidFill>
              </a:rPr>
              <a:t>getIntEnabled</a:t>
            </a:r>
            <a:r>
              <a:rPr lang="en-US" sz="2400" b="1" dirty="0">
                <a:solidFill>
                  <a:schemeClr val="tx1"/>
                </a:solidFill>
              </a:rPr>
              <a:t> </a:t>
            </a:r>
            <a:r>
              <a:rPr lang="en-US" sz="2400" dirty="0">
                <a:solidFill>
                  <a:schemeClr val="tx1"/>
                </a:solidFill>
              </a:rPr>
              <a:t>(void);</a:t>
            </a:r>
          </a:p>
          <a:p>
            <a:pPr marL="177800" indent="0">
              <a:buNone/>
            </a:pPr>
            <a:r>
              <a:rPr lang="en-US" sz="2400" dirty="0">
                <a:solidFill>
                  <a:schemeClr val="tx1"/>
                </a:solidFill>
              </a:rPr>
              <a:t>            </a:t>
            </a:r>
            <a:r>
              <a:rPr lang="en-US" sz="2400" b="1" dirty="0">
                <a:solidFill>
                  <a:schemeClr val="tx1"/>
                </a:solidFill>
              </a:rPr>
              <a:t>void </a:t>
            </a:r>
            <a:r>
              <a:rPr lang="en-US" sz="2400" b="1" dirty="0" err="1">
                <a:solidFill>
                  <a:schemeClr val="tx1"/>
                </a:solidFill>
              </a:rPr>
              <a:t>setIntEnabled</a:t>
            </a:r>
            <a:r>
              <a:rPr lang="en-US" sz="2400" b="1" dirty="0">
                <a:solidFill>
                  <a:schemeClr val="tx1"/>
                </a:solidFill>
              </a:rPr>
              <a:t> </a:t>
            </a:r>
            <a:r>
              <a:rPr lang="en-US" sz="2400" dirty="0">
                <a:solidFill>
                  <a:schemeClr val="tx1"/>
                </a:solidFill>
              </a:rPr>
              <a:t>(uint8_t enabled);</a:t>
            </a:r>
          </a:p>
          <a:p>
            <a:pPr marL="177800" indent="0">
              <a:buNone/>
            </a:pPr>
            <a:r>
              <a:rPr lang="en-US" sz="2400" b="1" dirty="0">
                <a:solidFill>
                  <a:schemeClr val="tx1"/>
                </a:solidFill>
              </a:rPr>
              <a:t>            bool </a:t>
            </a:r>
            <a:r>
              <a:rPr lang="en-US" sz="2400" b="1" dirty="0" err="1">
                <a:solidFill>
                  <a:schemeClr val="tx1"/>
                </a:solidFill>
              </a:rPr>
              <a:t>Get_Distance</a:t>
            </a:r>
            <a:r>
              <a:rPr lang="en-US" sz="2400" b="1" dirty="0">
                <a:solidFill>
                  <a:schemeClr val="tx1"/>
                </a:solidFill>
              </a:rPr>
              <a:t> </a:t>
            </a:r>
            <a:r>
              <a:rPr lang="en-US" sz="2400" dirty="0">
                <a:solidFill>
                  <a:schemeClr val="tx1"/>
                </a:solidFill>
              </a:rPr>
              <a:t>(void);</a:t>
            </a:r>
          </a:p>
          <a:p>
            <a:pPr marL="177800" indent="0">
              <a:buNone/>
            </a:pPr>
            <a:r>
              <a:rPr lang="pt-PT" sz="2400" dirty="0">
                <a:solidFill>
                  <a:schemeClr val="tx1"/>
                </a:solidFill>
              </a:rPr>
              <a:t>	 </a:t>
            </a:r>
          </a:p>
          <a:p>
            <a:pPr marL="177800" indent="0">
              <a:buNone/>
            </a:pPr>
            <a:r>
              <a:rPr lang="pt-PT" sz="2400" b="1" dirty="0">
                <a:solidFill>
                  <a:schemeClr val="tx1"/>
                </a:solidFill>
              </a:rPr>
              <a:t>            int </a:t>
            </a:r>
            <a:r>
              <a:rPr lang="pt-PT" sz="2400" b="1" dirty="0" err="1">
                <a:solidFill>
                  <a:schemeClr val="tx1"/>
                </a:solidFill>
              </a:rPr>
              <a:t>m_Current_Distance</a:t>
            </a:r>
            <a:r>
              <a:rPr lang="pt-PT" sz="2400" b="1" dirty="0">
                <a:solidFill>
                  <a:schemeClr val="tx1"/>
                </a:solidFill>
              </a:rPr>
              <a:t>;</a:t>
            </a:r>
            <a:endParaRPr lang="en-US" sz="2400" b="1" dirty="0">
              <a:solidFill>
                <a:schemeClr val="tx1"/>
              </a:solidFill>
            </a:endParaRPr>
          </a:p>
          <a:p>
            <a:pPr marL="177800" indent="0">
              <a:buNone/>
            </a:pPr>
            <a:r>
              <a:rPr lang="en-US" sz="2400" b="1" dirty="0">
                <a:solidFill>
                  <a:schemeClr val="tx1"/>
                </a:solidFill>
              </a:rPr>
              <a:t>};</a:t>
            </a:r>
            <a:endParaRPr lang="en-US" sz="2400" dirty="0">
              <a:solidFill>
                <a:schemeClr val="tx1"/>
              </a:solidFill>
            </a:endParaRPr>
          </a:p>
          <a:p>
            <a:endParaRPr lang="en-US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b="1" dirty="0" err="1">
                <a:solidFill>
                  <a:schemeClr val="tx1"/>
                </a:solidFill>
              </a:rPr>
              <a:t>Headers</a:t>
            </a:r>
            <a:r>
              <a:rPr lang="pt-PT" b="1" dirty="0">
                <a:solidFill>
                  <a:schemeClr val="tx1"/>
                </a:solidFill>
              </a:rPr>
              <a:t> </a:t>
            </a:r>
            <a:br>
              <a:rPr lang="pt-PT" b="1" dirty="0">
                <a:solidFill>
                  <a:schemeClr val="tx1"/>
                </a:solidFill>
              </a:rPr>
            </a:br>
            <a:r>
              <a:rPr lang="pt-PT" b="1" dirty="0">
                <a:solidFill>
                  <a:schemeClr val="tx1"/>
                </a:solidFill>
              </a:rPr>
              <a:t>Robot </a:t>
            </a:r>
            <a:r>
              <a:rPr lang="pt-PT" b="1" dirty="0" err="1">
                <a:solidFill>
                  <a:schemeClr val="tx1"/>
                </a:solidFill>
              </a:rPr>
              <a:t>System</a:t>
            </a:r>
            <a:r>
              <a:rPr lang="pt-PT" b="1" dirty="0">
                <a:solidFill>
                  <a:schemeClr val="tx1"/>
                </a:solidFill>
              </a:rPr>
              <a:t> 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567202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exto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7800" indent="0">
              <a:buNone/>
            </a:pPr>
            <a:r>
              <a:rPr lang="en-US" sz="2400" b="1" dirty="0">
                <a:solidFill>
                  <a:schemeClr val="tx1"/>
                </a:solidFill>
              </a:rPr>
              <a:t>class </a:t>
            </a:r>
            <a:r>
              <a:rPr lang="en-US" sz="2400" b="1" dirty="0" err="1">
                <a:solidFill>
                  <a:schemeClr val="tx1"/>
                </a:solidFill>
              </a:rPr>
              <a:t>CBuzzer</a:t>
            </a:r>
            <a:r>
              <a:rPr lang="en-US" sz="2400" b="1" dirty="0">
                <a:solidFill>
                  <a:schemeClr val="tx1"/>
                </a:solidFill>
              </a:rPr>
              <a:t>{</a:t>
            </a:r>
          </a:p>
          <a:p>
            <a:pPr marL="177800" indent="0">
              <a:buNone/>
            </a:pPr>
            <a:r>
              <a:rPr lang="pt-PT" sz="2400" b="1" dirty="0">
                <a:solidFill>
                  <a:schemeClr val="tx1"/>
                </a:solidFill>
              </a:rPr>
              <a:t>    </a:t>
            </a:r>
            <a:r>
              <a:rPr lang="pt-PT" sz="2400" b="1" dirty="0" err="1">
                <a:solidFill>
                  <a:schemeClr val="tx1"/>
                </a:solidFill>
              </a:rPr>
              <a:t>private</a:t>
            </a:r>
            <a:r>
              <a:rPr lang="pt-PT" sz="2400" b="1" dirty="0">
                <a:solidFill>
                  <a:schemeClr val="tx1"/>
                </a:solidFill>
              </a:rPr>
              <a:t>:</a:t>
            </a:r>
            <a:endParaRPr lang="en-US" sz="2400" b="1" dirty="0">
              <a:solidFill>
                <a:schemeClr val="tx1"/>
              </a:solidFill>
            </a:endParaRPr>
          </a:p>
          <a:p>
            <a:pPr marL="177800" indent="0">
              <a:buNone/>
            </a:pPr>
            <a:r>
              <a:rPr lang="en-US" sz="2400" b="1" dirty="0">
                <a:solidFill>
                  <a:schemeClr val="tx1"/>
                </a:solidFill>
              </a:rPr>
              <a:t>	static void </a:t>
            </a:r>
            <a:r>
              <a:rPr lang="en-US" sz="2400" b="1" dirty="0" err="1">
                <a:solidFill>
                  <a:schemeClr val="tx1"/>
                </a:solidFill>
              </a:rPr>
              <a:t>Send_Alarm</a:t>
            </a:r>
            <a:r>
              <a:rPr lang="en-US" sz="2400" b="1" dirty="0">
                <a:solidFill>
                  <a:schemeClr val="tx1"/>
                </a:solidFill>
              </a:rPr>
              <a:t> </a:t>
            </a:r>
            <a:r>
              <a:rPr lang="en-US" sz="2400" dirty="0">
                <a:solidFill>
                  <a:schemeClr val="tx1"/>
                </a:solidFill>
              </a:rPr>
              <a:t>(void);</a:t>
            </a:r>
            <a:r>
              <a:rPr lang="pt-PT" sz="2400" dirty="0">
                <a:solidFill>
                  <a:schemeClr val="tx1"/>
                </a:solidFill>
              </a:rPr>
              <a:t>	 </a:t>
            </a:r>
          </a:p>
          <a:p>
            <a:pPr marL="177800" indent="0">
              <a:buNone/>
            </a:pPr>
            <a:r>
              <a:rPr lang="pt-PT" sz="2400" b="1" dirty="0">
                <a:solidFill>
                  <a:schemeClr val="tx1"/>
                </a:solidFill>
              </a:rPr>
              <a:t>            </a:t>
            </a:r>
            <a:r>
              <a:rPr lang="pt-PT" sz="2400" b="1" dirty="0" err="1">
                <a:solidFill>
                  <a:schemeClr val="tx1"/>
                </a:solidFill>
              </a:rPr>
              <a:t>bool</a:t>
            </a:r>
            <a:r>
              <a:rPr lang="pt-PT" sz="2400" b="1" dirty="0">
                <a:solidFill>
                  <a:schemeClr val="tx1"/>
                </a:solidFill>
              </a:rPr>
              <a:t> </a:t>
            </a:r>
            <a:r>
              <a:rPr lang="pt-PT" sz="2400" b="1" dirty="0" err="1">
                <a:solidFill>
                  <a:schemeClr val="tx1"/>
                </a:solidFill>
              </a:rPr>
              <a:t>m_BuzzerState</a:t>
            </a:r>
            <a:r>
              <a:rPr lang="pt-PT" sz="2400" b="1" dirty="0">
                <a:solidFill>
                  <a:schemeClr val="tx1"/>
                </a:solidFill>
              </a:rPr>
              <a:t>;</a:t>
            </a:r>
            <a:endParaRPr lang="en-US" sz="2400" b="1" dirty="0">
              <a:solidFill>
                <a:schemeClr val="tx1"/>
              </a:solidFill>
            </a:endParaRPr>
          </a:p>
          <a:p>
            <a:pPr marL="177800" indent="0">
              <a:buNone/>
            </a:pPr>
            <a:r>
              <a:rPr lang="en-US" sz="2400" b="1" dirty="0">
                <a:solidFill>
                  <a:schemeClr val="tx1"/>
                </a:solidFill>
              </a:rPr>
              <a:t>    public:</a:t>
            </a:r>
          </a:p>
          <a:p>
            <a:pPr marL="177800" indent="0">
              <a:buNone/>
            </a:pPr>
            <a:r>
              <a:rPr lang="en-US" sz="2400" b="1" dirty="0">
                <a:solidFill>
                  <a:schemeClr val="tx1"/>
                </a:solidFill>
              </a:rPr>
              <a:t>            </a:t>
            </a:r>
            <a:r>
              <a:rPr lang="en-US" sz="2400" b="1" dirty="0" err="1">
                <a:solidFill>
                  <a:schemeClr val="tx1"/>
                </a:solidFill>
              </a:rPr>
              <a:t>CBuzzer</a:t>
            </a:r>
            <a:r>
              <a:rPr lang="en-US" sz="2400" b="1" dirty="0">
                <a:solidFill>
                  <a:schemeClr val="tx1"/>
                </a:solidFill>
              </a:rPr>
              <a:t> </a:t>
            </a:r>
            <a:r>
              <a:rPr lang="en-US" sz="2400" dirty="0">
                <a:solidFill>
                  <a:schemeClr val="tx1"/>
                </a:solidFill>
              </a:rPr>
              <a:t>(void);</a:t>
            </a:r>
          </a:p>
          <a:p>
            <a:pPr marL="177800" indent="0">
              <a:buNone/>
            </a:pPr>
            <a:r>
              <a:rPr lang="en-US" sz="2400" b="1" dirty="0">
                <a:solidFill>
                  <a:schemeClr val="tx1"/>
                </a:solidFill>
              </a:rPr>
              <a:t>         ~ </a:t>
            </a:r>
            <a:r>
              <a:rPr lang="en-US" sz="2400" b="1" dirty="0" err="1">
                <a:solidFill>
                  <a:schemeClr val="tx1"/>
                </a:solidFill>
              </a:rPr>
              <a:t>CBuzzer</a:t>
            </a:r>
            <a:r>
              <a:rPr lang="en-US" sz="2400" b="1" dirty="0">
                <a:solidFill>
                  <a:schemeClr val="tx1"/>
                </a:solidFill>
              </a:rPr>
              <a:t> </a:t>
            </a:r>
            <a:r>
              <a:rPr lang="en-US" sz="2400" dirty="0">
                <a:solidFill>
                  <a:schemeClr val="tx1"/>
                </a:solidFill>
              </a:rPr>
              <a:t>(void);</a:t>
            </a:r>
          </a:p>
          <a:p>
            <a:pPr marL="177800" indent="0">
              <a:buNone/>
            </a:pPr>
            <a:r>
              <a:rPr lang="en-US" sz="2400" b="1" dirty="0">
                <a:solidFill>
                  <a:schemeClr val="tx1"/>
                </a:solidFill>
              </a:rPr>
              <a:t>	 void </a:t>
            </a:r>
            <a:r>
              <a:rPr lang="en-US" sz="2400" b="1" dirty="0" err="1">
                <a:solidFill>
                  <a:schemeClr val="tx1"/>
                </a:solidFill>
              </a:rPr>
              <a:t>init</a:t>
            </a:r>
            <a:r>
              <a:rPr lang="en-US" sz="2400" b="1" dirty="0">
                <a:solidFill>
                  <a:schemeClr val="tx1"/>
                </a:solidFill>
              </a:rPr>
              <a:t> </a:t>
            </a:r>
            <a:r>
              <a:rPr lang="en-US" sz="2400" dirty="0">
                <a:solidFill>
                  <a:schemeClr val="tx1"/>
                </a:solidFill>
              </a:rPr>
              <a:t>(void);</a:t>
            </a:r>
          </a:p>
          <a:p>
            <a:pPr marL="177800" indent="0">
              <a:buNone/>
            </a:pPr>
            <a:r>
              <a:rPr lang="en-US" sz="2400" b="1" dirty="0">
                <a:solidFill>
                  <a:schemeClr val="tx1"/>
                </a:solidFill>
              </a:rPr>
              <a:t>            void On </a:t>
            </a:r>
            <a:r>
              <a:rPr lang="en-US" sz="2400" dirty="0">
                <a:solidFill>
                  <a:schemeClr val="tx1"/>
                </a:solidFill>
              </a:rPr>
              <a:t>(void);</a:t>
            </a:r>
          </a:p>
          <a:p>
            <a:pPr marL="177800" indent="0">
              <a:buNone/>
            </a:pPr>
            <a:r>
              <a:rPr lang="en-US" sz="2400" dirty="0">
                <a:solidFill>
                  <a:schemeClr val="tx1"/>
                </a:solidFill>
              </a:rPr>
              <a:t>            </a:t>
            </a:r>
            <a:r>
              <a:rPr lang="en-US" sz="2400" b="1" dirty="0">
                <a:solidFill>
                  <a:schemeClr val="tx1"/>
                </a:solidFill>
              </a:rPr>
              <a:t>void Off </a:t>
            </a:r>
            <a:r>
              <a:rPr lang="en-US" sz="2400" dirty="0">
                <a:solidFill>
                  <a:schemeClr val="tx1"/>
                </a:solidFill>
              </a:rPr>
              <a:t>(void); </a:t>
            </a:r>
          </a:p>
          <a:p>
            <a:pPr marL="177800" indent="0">
              <a:buNone/>
            </a:pPr>
            <a:r>
              <a:rPr lang="en-US" sz="2400" dirty="0">
                <a:solidFill>
                  <a:schemeClr val="tx1"/>
                </a:solidFill>
              </a:rPr>
              <a:t>	</a:t>
            </a:r>
            <a:r>
              <a:rPr lang="en-US" sz="2400" b="1" dirty="0">
                <a:solidFill>
                  <a:schemeClr val="tx1"/>
                </a:solidFill>
              </a:rPr>
              <a:t>};</a:t>
            </a:r>
            <a:endParaRPr lang="en-US" sz="2400" dirty="0">
              <a:solidFill>
                <a:schemeClr val="tx1"/>
              </a:solidFill>
            </a:endParaRPr>
          </a:p>
          <a:p>
            <a:endParaRPr lang="en-US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b="1" dirty="0" err="1">
                <a:solidFill>
                  <a:schemeClr val="tx1"/>
                </a:solidFill>
              </a:rPr>
              <a:t>Headers</a:t>
            </a:r>
            <a:r>
              <a:rPr lang="pt-PT" b="1" dirty="0">
                <a:solidFill>
                  <a:schemeClr val="tx1"/>
                </a:solidFill>
              </a:rPr>
              <a:t> </a:t>
            </a:r>
            <a:br>
              <a:rPr lang="pt-PT" b="1" dirty="0">
                <a:solidFill>
                  <a:schemeClr val="tx1"/>
                </a:solidFill>
              </a:rPr>
            </a:br>
            <a:r>
              <a:rPr lang="pt-PT" b="1" dirty="0">
                <a:solidFill>
                  <a:schemeClr val="tx1"/>
                </a:solidFill>
              </a:rPr>
              <a:t>Robot </a:t>
            </a:r>
            <a:r>
              <a:rPr lang="pt-PT" b="1" dirty="0" err="1">
                <a:solidFill>
                  <a:schemeClr val="tx1"/>
                </a:solidFill>
              </a:rPr>
              <a:t>System</a:t>
            </a:r>
            <a:r>
              <a:rPr lang="pt-PT" b="1" dirty="0">
                <a:solidFill>
                  <a:schemeClr val="tx1"/>
                </a:solidFill>
              </a:rPr>
              <a:t> 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87757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exto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7800" indent="0">
              <a:buNone/>
            </a:pPr>
            <a:r>
              <a:rPr lang="pt-PT" dirty="0"/>
              <a:t> </a:t>
            </a:r>
            <a:endParaRPr lang="en-US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Robot Car Chassis Kit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6117" y="1143000"/>
            <a:ext cx="6295373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48592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exto 1"/>
          <p:cNvSpPr>
            <a:spLocks noGrp="1"/>
          </p:cNvSpPr>
          <p:nvPr>
            <p:ph type="body" idx="1"/>
          </p:nvPr>
        </p:nvSpPr>
        <p:spPr>
          <a:xfrm>
            <a:off x="1279630" y="1196752"/>
            <a:ext cx="7597352" cy="5184575"/>
          </a:xfrm>
        </p:spPr>
        <p:txBody>
          <a:bodyPr/>
          <a:lstStyle/>
          <a:p>
            <a:pPr marL="177800" indent="0">
              <a:buNone/>
            </a:pPr>
            <a:endParaRPr lang="en-US" sz="2400" b="1" dirty="0"/>
          </a:p>
          <a:p>
            <a:pPr marL="177800" indent="0">
              <a:buNone/>
            </a:pPr>
            <a:r>
              <a:rPr lang="en-US" sz="2400" b="1" dirty="0">
                <a:solidFill>
                  <a:schemeClr val="tx1"/>
                </a:solidFill>
              </a:rPr>
              <a:t>class </a:t>
            </a:r>
            <a:r>
              <a:rPr lang="en-US" sz="2400" b="1" dirty="0" err="1">
                <a:solidFill>
                  <a:schemeClr val="tx1"/>
                </a:solidFill>
              </a:rPr>
              <a:t>CMotorDriver</a:t>
            </a:r>
            <a:r>
              <a:rPr lang="en-US" sz="2400" b="1" dirty="0">
                <a:solidFill>
                  <a:schemeClr val="tx1"/>
                </a:solidFill>
              </a:rPr>
              <a:t>{</a:t>
            </a:r>
          </a:p>
          <a:p>
            <a:pPr marL="177800" indent="0">
              <a:buNone/>
            </a:pPr>
            <a:r>
              <a:rPr lang="en-US" sz="2400" b="1" dirty="0">
                <a:solidFill>
                  <a:schemeClr val="tx1"/>
                </a:solidFill>
              </a:rPr>
              <a:t>	static void </a:t>
            </a:r>
            <a:r>
              <a:rPr lang="en-US" sz="2400" b="1" dirty="0" err="1">
                <a:solidFill>
                  <a:schemeClr val="tx1"/>
                </a:solidFill>
              </a:rPr>
              <a:t>Motor_Controller</a:t>
            </a:r>
            <a:r>
              <a:rPr lang="en-US" sz="2400" b="1" dirty="0">
                <a:solidFill>
                  <a:schemeClr val="tx1"/>
                </a:solidFill>
              </a:rPr>
              <a:t> </a:t>
            </a:r>
            <a:r>
              <a:rPr lang="en-US" sz="2400" dirty="0">
                <a:solidFill>
                  <a:schemeClr val="tx1"/>
                </a:solidFill>
              </a:rPr>
              <a:t>(void);</a:t>
            </a:r>
          </a:p>
          <a:p>
            <a:pPr marL="177800" indent="0">
              <a:buNone/>
            </a:pPr>
            <a:r>
              <a:rPr lang="en-US" sz="2400" b="1" dirty="0">
                <a:solidFill>
                  <a:schemeClr val="tx1"/>
                </a:solidFill>
              </a:rPr>
              <a:t>    public:</a:t>
            </a:r>
          </a:p>
          <a:p>
            <a:pPr marL="177800" indent="0">
              <a:buNone/>
            </a:pPr>
            <a:r>
              <a:rPr lang="en-US" sz="2400" b="1" dirty="0">
                <a:solidFill>
                  <a:schemeClr val="tx1"/>
                </a:solidFill>
              </a:rPr>
              <a:t>            </a:t>
            </a:r>
            <a:r>
              <a:rPr lang="en-US" sz="2400" b="1" dirty="0" err="1">
                <a:solidFill>
                  <a:schemeClr val="tx1"/>
                </a:solidFill>
              </a:rPr>
              <a:t>CMotorDriver</a:t>
            </a:r>
            <a:r>
              <a:rPr lang="en-US" sz="2400" b="1" dirty="0">
                <a:solidFill>
                  <a:schemeClr val="tx1"/>
                </a:solidFill>
              </a:rPr>
              <a:t> </a:t>
            </a:r>
            <a:r>
              <a:rPr lang="en-US" sz="2400" dirty="0">
                <a:solidFill>
                  <a:schemeClr val="tx1"/>
                </a:solidFill>
              </a:rPr>
              <a:t>(void);</a:t>
            </a:r>
          </a:p>
          <a:p>
            <a:pPr marL="177800" indent="0">
              <a:buNone/>
            </a:pPr>
            <a:r>
              <a:rPr lang="en-US" sz="2400" b="1" dirty="0">
                <a:solidFill>
                  <a:schemeClr val="tx1"/>
                </a:solidFill>
              </a:rPr>
              <a:t>         ~ </a:t>
            </a:r>
            <a:r>
              <a:rPr lang="en-US" sz="2400" b="1" dirty="0" err="1">
                <a:solidFill>
                  <a:schemeClr val="tx1"/>
                </a:solidFill>
              </a:rPr>
              <a:t>CMotorDriver</a:t>
            </a:r>
            <a:r>
              <a:rPr lang="en-US" sz="2400" b="1" dirty="0">
                <a:solidFill>
                  <a:schemeClr val="tx1"/>
                </a:solidFill>
              </a:rPr>
              <a:t> </a:t>
            </a:r>
            <a:r>
              <a:rPr lang="en-US" sz="2400" dirty="0">
                <a:solidFill>
                  <a:schemeClr val="tx1"/>
                </a:solidFill>
              </a:rPr>
              <a:t>(void);</a:t>
            </a:r>
          </a:p>
          <a:p>
            <a:pPr marL="177800" indent="0">
              <a:buNone/>
            </a:pPr>
            <a:r>
              <a:rPr lang="en-US" sz="2400" b="1" dirty="0">
                <a:solidFill>
                  <a:schemeClr val="tx1"/>
                </a:solidFill>
              </a:rPr>
              <a:t>	 void </a:t>
            </a:r>
            <a:r>
              <a:rPr lang="en-US" sz="2400" b="1" dirty="0" err="1">
                <a:solidFill>
                  <a:schemeClr val="tx1"/>
                </a:solidFill>
              </a:rPr>
              <a:t>init</a:t>
            </a:r>
            <a:r>
              <a:rPr lang="en-US" sz="2400" b="1" dirty="0">
                <a:solidFill>
                  <a:schemeClr val="tx1"/>
                </a:solidFill>
              </a:rPr>
              <a:t> </a:t>
            </a:r>
            <a:r>
              <a:rPr lang="en-US" sz="2400" dirty="0">
                <a:solidFill>
                  <a:schemeClr val="tx1"/>
                </a:solidFill>
              </a:rPr>
              <a:t>(void);</a:t>
            </a:r>
          </a:p>
          <a:p>
            <a:pPr marL="177800" indent="0">
              <a:buNone/>
            </a:pPr>
            <a:r>
              <a:rPr lang="en-US" sz="2400" b="1" dirty="0">
                <a:solidFill>
                  <a:schemeClr val="tx1"/>
                </a:solidFill>
              </a:rPr>
              <a:t>            void </a:t>
            </a:r>
            <a:r>
              <a:rPr lang="en-US" sz="2400" b="1" dirty="0" err="1">
                <a:solidFill>
                  <a:schemeClr val="tx1"/>
                </a:solidFill>
              </a:rPr>
              <a:t>Move_Forward</a:t>
            </a:r>
            <a:r>
              <a:rPr lang="en-US" sz="2400" b="1" dirty="0">
                <a:solidFill>
                  <a:schemeClr val="tx1"/>
                </a:solidFill>
              </a:rPr>
              <a:t> </a:t>
            </a:r>
            <a:r>
              <a:rPr lang="en-US" sz="2400" dirty="0">
                <a:solidFill>
                  <a:schemeClr val="tx1"/>
                </a:solidFill>
              </a:rPr>
              <a:t>(void);</a:t>
            </a:r>
          </a:p>
          <a:p>
            <a:pPr marL="177800" indent="0">
              <a:buNone/>
            </a:pPr>
            <a:r>
              <a:rPr lang="en-US" sz="2400" dirty="0">
                <a:solidFill>
                  <a:schemeClr val="tx1"/>
                </a:solidFill>
              </a:rPr>
              <a:t>	 </a:t>
            </a:r>
            <a:r>
              <a:rPr lang="en-US" sz="2400" b="1" dirty="0">
                <a:solidFill>
                  <a:schemeClr val="tx1"/>
                </a:solidFill>
              </a:rPr>
              <a:t>void </a:t>
            </a:r>
            <a:r>
              <a:rPr lang="en-US" sz="2400" b="1" dirty="0" err="1">
                <a:solidFill>
                  <a:schemeClr val="tx1"/>
                </a:solidFill>
              </a:rPr>
              <a:t>Move_Backward</a:t>
            </a:r>
            <a:r>
              <a:rPr lang="en-US" sz="2400" b="1" dirty="0">
                <a:solidFill>
                  <a:schemeClr val="tx1"/>
                </a:solidFill>
              </a:rPr>
              <a:t> </a:t>
            </a:r>
            <a:r>
              <a:rPr lang="en-US" sz="2400" dirty="0">
                <a:solidFill>
                  <a:schemeClr val="tx1"/>
                </a:solidFill>
              </a:rPr>
              <a:t>(void); </a:t>
            </a:r>
            <a:r>
              <a:rPr lang="pt-PT" sz="2400" dirty="0">
                <a:solidFill>
                  <a:schemeClr val="tx1"/>
                </a:solidFill>
              </a:rPr>
              <a:t>	 </a:t>
            </a:r>
          </a:p>
          <a:p>
            <a:pPr marL="177800" indent="0">
              <a:buNone/>
            </a:pPr>
            <a:r>
              <a:rPr lang="pt-PT" sz="2400" dirty="0">
                <a:solidFill>
                  <a:schemeClr val="tx1"/>
                </a:solidFill>
              </a:rPr>
              <a:t>	</a:t>
            </a:r>
            <a:r>
              <a:rPr lang="en-US" sz="2400" b="1" dirty="0">
                <a:solidFill>
                  <a:schemeClr val="tx1"/>
                </a:solidFill>
              </a:rPr>
              <a:t> void </a:t>
            </a:r>
            <a:r>
              <a:rPr lang="en-US" sz="2400" b="1" dirty="0" err="1">
                <a:solidFill>
                  <a:schemeClr val="tx1"/>
                </a:solidFill>
              </a:rPr>
              <a:t>Turn_Right</a:t>
            </a:r>
            <a:r>
              <a:rPr lang="en-US" sz="2400" b="1" dirty="0">
                <a:solidFill>
                  <a:schemeClr val="tx1"/>
                </a:solidFill>
              </a:rPr>
              <a:t> </a:t>
            </a:r>
            <a:r>
              <a:rPr lang="en-US" sz="2400" dirty="0">
                <a:solidFill>
                  <a:schemeClr val="tx1"/>
                </a:solidFill>
              </a:rPr>
              <a:t>(void);</a:t>
            </a:r>
          </a:p>
          <a:p>
            <a:pPr marL="177800" indent="0">
              <a:buNone/>
            </a:pPr>
            <a:r>
              <a:rPr lang="en-US" sz="2400" b="1" dirty="0">
                <a:solidFill>
                  <a:schemeClr val="tx1"/>
                </a:solidFill>
              </a:rPr>
              <a:t>	 void </a:t>
            </a:r>
            <a:r>
              <a:rPr lang="en-US" sz="2400" b="1" dirty="0" err="1">
                <a:solidFill>
                  <a:schemeClr val="tx1"/>
                </a:solidFill>
              </a:rPr>
              <a:t>Turn_Left</a:t>
            </a:r>
            <a:r>
              <a:rPr lang="en-US" sz="2400" b="1" dirty="0">
                <a:solidFill>
                  <a:schemeClr val="tx1"/>
                </a:solidFill>
              </a:rPr>
              <a:t> </a:t>
            </a:r>
            <a:r>
              <a:rPr lang="en-US" sz="2400" dirty="0">
                <a:solidFill>
                  <a:schemeClr val="tx1"/>
                </a:solidFill>
              </a:rPr>
              <a:t>(void);</a:t>
            </a:r>
          </a:p>
          <a:p>
            <a:pPr marL="177800" indent="0">
              <a:buNone/>
            </a:pPr>
            <a:r>
              <a:rPr lang="pt-PT" sz="2400" dirty="0">
                <a:solidFill>
                  <a:schemeClr val="tx1"/>
                </a:solidFill>
              </a:rPr>
              <a:t>	 </a:t>
            </a:r>
            <a:r>
              <a:rPr lang="pt-PT" sz="2400" b="1" dirty="0" err="1">
                <a:solidFill>
                  <a:schemeClr val="tx1"/>
                </a:solidFill>
              </a:rPr>
              <a:t>void</a:t>
            </a:r>
            <a:r>
              <a:rPr lang="pt-PT" sz="2400" b="1" dirty="0">
                <a:solidFill>
                  <a:schemeClr val="tx1"/>
                </a:solidFill>
              </a:rPr>
              <a:t> Stop </a:t>
            </a:r>
            <a:r>
              <a:rPr lang="pt-PT" sz="2400" dirty="0">
                <a:solidFill>
                  <a:schemeClr val="tx1"/>
                </a:solidFill>
              </a:rPr>
              <a:t>(</a:t>
            </a:r>
            <a:r>
              <a:rPr lang="pt-PT" sz="2400" dirty="0" err="1">
                <a:solidFill>
                  <a:schemeClr val="tx1"/>
                </a:solidFill>
              </a:rPr>
              <a:t>void</a:t>
            </a:r>
            <a:r>
              <a:rPr lang="pt-PT" sz="2400" dirty="0">
                <a:solidFill>
                  <a:schemeClr val="tx1"/>
                </a:solidFill>
              </a:rPr>
              <a:t>);</a:t>
            </a:r>
            <a:endParaRPr lang="en-US" sz="2400" dirty="0">
              <a:solidFill>
                <a:schemeClr val="tx1"/>
              </a:solidFill>
            </a:endParaRPr>
          </a:p>
          <a:p>
            <a:pPr marL="177800" indent="0">
              <a:buNone/>
            </a:pPr>
            <a:r>
              <a:rPr lang="en-US" sz="2400" b="1" dirty="0">
                <a:solidFill>
                  <a:schemeClr val="tx1"/>
                </a:solidFill>
              </a:rPr>
              <a:t>};</a:t>
            </a:r>
            <a:endParaRPr lang="en-US" sz="2400" dirty="0">
              <a:solidFill>
                <a:schemeClr val="tx1"/>
              </a:solidFill>
            </a:endParaRPr>
          </a:p>
          <a:p>
            <a:endParaRPr lang="en-US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b="1" dirty="0" err="1">
                <a:solidFill>
                  <a:schemeClr val="tx1"/>
                </a:solidFill>
              </a:rPr>
              <a:t>Headers</a:t>
            </a:r>
            <a:br>
              <a:rPr lang="pt-PT" b="1" dirty="0">
                <a:solidFill>
                  <a:schemeClr val="tx1"/>
                </a:solidFill>
              </a:rPr>
            </a:br>
            <a:r>
              <a:rPr lang="pt-PT" b="1" dirty="0">
                <a:solidFill>
                  <a:schemeClr val="tx1"/>
                </a:solidFill>
              </a:rPr>
              <a:t>Robot </a:t>
            </a:r>
            <a:r>
              <a:rPr lang="pt-PT" b="1" dirty="0" err="1">
                <a:solidFill>
                  <a:schemeClr val="tx1"/>
                </a:solidFill>
              </a:rPr>
              <a:t>System</a:t>
            </a:r>
            <a:r>
              <a:rPr lang="pt-PT" b="1" dirty="0">
                <a:solidFill>
                  <a:schemeClr val="tx1"/>
                </a:solidFill>
              </a:rPr>
              <a:t> 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2770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exto 1"/>
          <p:cNvSpPr>
            <a:spLocks noGrp="1"/>
          </p:cNvSpPr>
          <p:nvPr>
            <p:ph type="body" idx="1"/>
          </p:nvPr>
        </p:nvSpPr>
        <p:spPr>
          <a:xfrm>
            <a:off x="1279630" y="1196752"/>
            <a:ext cx="7597352" cy="5184575"/>
          </a:xfrm>
        </p:spPr>
        <p:txBody>
          <a:bodyPr/>
          <a:lstStyle/>
          <a:p>
            <a:pPr marL="177800" indent="0">
              <a:buNone/>
            </a:pPr>
            <a:endParaRPr lang="en-US" sz="2400" b="1" dirty="0">
              <a:solidFill>
                <a:schemeClr val="tx1"/>
              </a:solidFill>
            </a:endParaRPr>
          </a:p>
          <a:p>
            <a:pPr marL="177800" indent="0">
              <a:buNone/>
            </a:pPr>
            <a:r>
              <a:rPr lang="en-US" sz="2400" b="1" dirty="0">
                <a:solidFill>
                  <a:schemeClr val="tx1"/>
                </a:solidFill>
              </a:rPr>
              <a:t>class </a:t>
            </a:r>
            <a:r>
              <a:rPr lang="en-US" sz="2400" b="1" dirty="0" err="1">
                <a:solidFill>
                  <a:schemeClr val="tx1"/>
                </a:solidFill>
              </a:rPr>
              <a:t>CErrorHandling</a:t>
            </a:r>
            <a:r>
              <a:rPr lang="en-US" sz="2400" b="1" dirty="0">
                <a:solidFill>
                  <a:schemeClr val="tx1"/>
                </a:solidFill>
              </a:rPr>
              <a:t>{</a:t>
            </a:r>
          </a:p>
          <a:p>
            <a:pPr marL="177800" indent="0">
              <a:buNone/>
            </a:pPr>
            <a:r>
              <a:rPr lang="en-US" sz="2400" b="1" dirty="0">
                <a:solidFill>
                  <a:schemeClr val="tx1"/>
                </a:solidFill>
              </a:rPr>
              <a:t>	int </a:t>
            </a:r>
            <a:r>
              <a:rPr lang="en-US" sz="2400" b="1" dirty="0" err="1">
                <a:solidFill>
                  <a:schemeClr val="tx1"/>
                </a:solidFill>
              </a:rPr>
              <a:t>m_Num_Errors</a:t>
            </a:r>
            <a:r>
              <a:rPr lang="en-US" sz="2400" b="1" dirty="0">
                <a:solidFill>
                  <a:schemeClr val="tx1"/>
                </a:solidFill>
              </a:rPr>
              <a:t>;</a:t>
            </a:r>
          </a:p>
          <a:p>
            <a:pPr marL="177800" indent="0">
              <a:buNone/>
            </a:pPr>
            <a:r>
              <a:rPr lang="pt-PT" sz="2400" b="1" dirty="0">
                <a:solidFill>
                  <a:schemeClr val="tx1"/>
                </a:solidFill>
              </a:rPr>
              <a:t>	</a:t>
            </a:r>
            <a:r>
              <a:rPr lang="pt-PT" sz="2400" b="1" dirty="0" err="1">
                <a:solidFill>
                  <a:schemeClr val="tx1"/>
                </a:solidFill>
              </a:rPr>
              <a:t>bool</a:t>
            </a:r>
            <a:r>
              <a:rPr lang="pt-PT" sz="2400" b="1" dirty="0">
                <a:solidFill>
                  <a:schemeClr val="tx1"/>
                </a:solidFill>
              </a:rPr>
              <a:t> </a:t>
            </a:r>
            <a:r>
              <a:rPr lang="pt-PT" sz="2400" b="1" dirty="0" err="1">
                <a:solidFill>
                  <a:schemeClr val="tx1"/>
                </a:solidFill>
              </a:rPr>
              <a:t>m_Controller</a:t>
            </a:r>
            <a:r>
              <a:rPr lang="pt-PT" sz="2400" b="1" dirty="0">
                <a:solidFill>
                  <a:schemeClr val="tx1"/>
                </a:solidFill>
              </a:rPr>
              <a:t>;</a:t>
            </a:r>
          </a:p>
          <a:p>
            <a:pPr marL="177800" indent="0">
              <a:buNone/>
            </a:pPr>
            <a:r>
              <a:rPr lang="pt-PT" sz="2400" b="1" dirty="0">
                <a:solidFill>
                  <a:schemeClr val="tx1"/>
                </a:solidFill>
              </a:rPr>
              <a:t>	</a:t>
            </a:r>
            <a:r>
              <a:rPr lang="pt-PT" sz="2400" b="1" dirty="0" err="1">
                <a:solidFill>
                  <a:schemeClr val="tx1"/>
                </a:solidFill>
              </a:rPr>
              <a:t>bool</a:t>
            </a:r>
            <a:r>
              <a:rPr lang="pt-PT" sz="2400" b="1" dirty="0">
                <a:solidFill>
                  <a:schemeClr val="tx1"/>
                </a:solidFill>
              </a:rPr>
              <a:t> </a:t>
            </a:r>
            <a:r>
              <a:rPr lang="pt-PT" sz="2400" b="1" dirty="0" err="1">
                <a:solidFill>
                  <a:schemeClr val="tx1"/>
                </a:solidFill>
              </a:rPr>
              <a:t>m_Desktop</a:t>
            </a:r>
            <a:r>
              <a:rPr lang="pt-PT" sz="2400" b="1" dirty="0">
                <a:solidFill>
                  <a:schemeClr val="tx1"/>
                </a:solidFill>
              </a:rPr>
              <a:t>;</a:t>
            </a:r>
          </a:p>
          <a:p>
            <a:pPr marL="177800" indent="0">
              <a:buNone/>
            </a:pPr>
            <a:r>
              <a:rPr lang="pt-PT" sz="2400" b="1" dirty="0">
                <a:solidFill>
                  <a:schemeClr val="tx1"/>
                </a:solidFill>
              </a:rPr>
              <a:t>	</a:t>
            </a:r>
            <a:r>
              <a:rPr lang="pt-PT" sz="2400" b="1" dirty="0" err="1">
                <a:solidFill>
                  <a:schemeClr val="tx1"/>
                </a:solidFill>
              </a:rPr>
              <a:t>static</a:t>
            </a:r>
            <a:r>
              <a:rPr lang="pt-PT" sz="2400" b="1" dirty="0">
                <a:solidFill>
                  <a:schemeClr val="tx1"/>
                </a:solidFill>
              </a:rPr>
              <a:t> </a:t>
            </a:r>
            <a:r>
              <a:rPr lang="pt-PT" sz="2400" b="1" dirty="0" err="1">
                <a:solidFill>
                  <a:schemeClr val="tx1"/>
                </a:solidFill>
              </a:rPr>
              <a:t>void</a:t>
            </a:r>
            <a:r>
              <a:rPr lang="pt-PT" sz="2400" b="1" dirty="0">
                <a:solidFill>
                  <a:schemeClr val="tx1"/>
                </a:solidFill>
              </a:rPr>
              <a:t> </a:t>
            </a:r>
            <a:r>
              <a:rPr lang="pt-PT" sz="2400" b="1" dirty="0" err="1">
                <a:solidFill>
                  <a:schemeClr val="tx1"/>
                </a:solidFill>
              </a:rPr>
              <a:t>Error_Handling</a:t>
            </a:r>
            <a:r>
              <a:rPr lang="pt-PT" sz="2400" dirty="0">
                <a:solidFill>
                  <a:schemeClr val="tx1"/>
                </a:solidFill>
              </a:rPr>
              <a:t>(</a:t>
            </a:r>
            <a:r>
              <a:rPr lang="pt-PT" sz="2400" dirty="0" err="1">
                <a:solidFill>
                  <a:schemeClr val="tx1"/>
                </a:solidFill>
              </a:rPr>
              <a:t>void</a:t>
            </a:r>
            <a:r>
              <a:rPr lang="pt-PT" sz="2400" dirty="0">
                <a:solidFill>
                  <a:schemeClr val="tx1"/>
                </a:solidFill>
              </a:rPr>
              <a:t>);</a:t>
            </a:r>
          </a:p>
          <a:p>
            <a:pPr marL="177800" indent="0">
              <a:buNone/>
            </a:pPr>
            <a:endParaRPr lang="en-US" sz="2400" b="1" dirty="0">
              <a:solidFill>
                <a:schemeClr val="tx1"/>
              </a:solidFill>
            </a:endParaRPr>
          </a:p>
          <a:p>
            <a:pPr marL="177800" indent="0">
              <a:buNone/>
            </a:pPr>
            <a:r>
              <a:rPr lang="en-US" sz="2400" b="1" dirty="0">
                <a:solidFill>
                  <a:schemeClr val="tx1"/>
                </a:solidFill>
              </a:rPr>
              <a:t>    public:</a:t>
            </a:r>
          </a:p>
          <a:p>
            <a:pPr marL="177800" indent="0">
              <a:buNone/>
            </a:pPr>
            <a:r>
              <a:rPr lang="en-US" sz="2400" b="1" dirty="0">
                <a:solidFill>
                  <a:schemeClr val="tx1"/>
                </a:solidFill>
              </a:rPr>
              <a:t>           </a:t>
            </a:r>
            <a:r>
              <a:rPr lang="en-US" sz="2400" b="1" dirty="0" err="1">
                <a:solidFill>
                  <a:schemeClr val="tx1"/>
                </a:solidFill>
              </a:rPr>
              <a:t>CErrorHandling</a:t>
            </a:r>
            <a:r>
              <a:rPr lang="en-US" sz="2400" b="1" dirty="0">
                <a:solidFill>
                  <a:schemeClr val="tx1"/>
                </a:solidFill>
              </a:rPr>
              <a:t> </a:t>
            </a:r>
            <a:r>
              <a:rPr lang="en-US" sz="2400" dirty="0">
                <a:solidFill>
                  <a:schemeClr val="tx1"/>
                </a:solidFill>
              </a:rPr>
              <a:t>(void);</a:t>
            </a:r>
          </a:p>
          <a:p>
            <a:pPr marL="177800" indent="0">
              <a:buNone/>
            </a:pPr>
            <a:r>
              <a:rPr lang="en-US" sz="2400" b="1" dirty="0">
                <a:solidFill>
                  <a:schemeClr val="tx1"/>
                </a:solidFill>
              </a:rPr>
              <a:t>         ~ </a:t>
            </a:r>
            <a:r>
              <a:rPr lang="en-US" sz="2400" b="1" dirty="0" err="1">
                <a:solidFill>
                  <a:schemeClr val="tx1"/>
                </a:solidFill>
              </a:rPr>
              <a:t>CErrorHandling</a:t>
            </a:r>
            <a:r>
              <a:rPr lang="en-US" sz="2400" b="1" dirty="0">
                <a:solidFill>
                  <a:schemeClr val="tx1"/>
                </a:solidFill>
              </a:rPr>
              <a:t> </a:t>
            </a:r>
            <a:r>
              <a:rPr lang="en-US" sz="2400" dirty="0">
                <a:solidFill>
                  <a:schemeClr val="tx1"/>
                </a:solidFill>
              </a:rPr>
              <a:t>(void);</a:t>
            </a:r>
          </a:p>
          <a:p>
            <a:pPr marL="177800" indent="0">
              <a:buNone/>
            </a:pPr>
            <a:r>
              <a:rPr lang="en-US" sz="2400" b="1" dirty="0">
                <a:solidFill>
                  <a:schemeClr val="tx1"/>
                </a:solidFill>
              </a:rPr>
              <a:t>	 void </a:t>
            </a:r>
            <a:r>
              <a:rPr lang="en-US" sz="2400" b="1" dirty="0" err="1">
                <a:solidFill>
                  <a:schemeClr val="tx1"/>
                </a:solidFill>
              </a:rPr>
              <a:t>init</a:t>
            </a:r>
            <a:r>
              <a:rPr lang="en-US" sz="2400" b="1" dirty="0">
                <a:solidFill>
                  <a:schemeClr val="tx1"/>
                </a:solidFill>
              </a:rPr>
              <a:t> </a:t>
            </a:r>
            <a:r>
              <a:rPr lang="en-US" sz="2400" dirty="0">
                <a:solidFill>
                  <a:schemeClr val="tx1"/>
                </a:solidFill>
              </a:rPr>
              <a:t>(void);</a:t>
            </a:r>
          </a:p>
          <a:p>
            <a:pPr marL="177800" indent="0">
              <a:buNone/>
            </a:pPr>
            <a:r>
              <a:rPr lang="pt-PT" sz="2400" dirty="0">
                <a:solidFill>
                  <a:schemeClr val="tx1"/>
                </a:solidFill>
              </a:rPr>
              <a:t>	</a:t>
            </a:r>
            <a:r>
              <a:rPr lang="pt-PT" sz="2400" b="1" dirty="0">
                <a:solidFill>
                  <a:schemeClr val="tx1"/>
                </a:solidFill>
              </a:rPr>
              <a:t> </a:t>
            </a:r>
            <a:r>
              <a:rPr lang="pt-PT" sz="2400" b="1" dirty="0" err="1">
                <a:solidFill>
                  <a:schemeClr val="tx1"/>
                </a:solidFill>
              </a:rPr>
              <a:t>void</a:t>
            </a:r>
            <a:r>
              <a:rPr lang="pt-PT" sz="2400" b="1" dirty="0">
                <a:solidFill>
                  <a:schemeClr val="tx1"/>
                </a:solidFill>
              </a:rPr>
              <a:t> </a:t>
            </a:r>
            <a:r>
              <a:rPr lang="pt-PT" sz="2400" b="1" dirty="0" err="1">
                <a:solidFill>
                  <a:schemeClr val="tx1"/>
                </a:solidFill>
              </a:rPr>
              <a:t>Catch_Error</a:t>
            </a:r>
            <a:r>
              <a:rPr lang="pt-PT" sz="2400" dirty="0">
                <a:solidFill>
                  <a:schemeClr val="tx1"/>
                </a:solidFill>
              </a:rPr>
              <a:t>(</a:t>
            </a:r>
            <a:r>
              <a:rPr lang="pt-PT" sz="2400" dirty="0" err="1">
                <a:solidFill>
                  <a:schemeClr val="tx1"/>
                </a:solidFill>
              </a:rPr>
              <a:t>void</a:t>
            </a:r>
            <a:r>
              <a:rPr lang="pt-PT" sz="2400" dirty="0">
                <a:solidFill>
                  <a:schemeClr val="tx1"/>
                </a:solidFill>
              </a:rPr>
              <a:t>); </a:t>
            </a:r>
            <a:endParaRPr lang="en-US" sz="2400" dirty="0">
              <a:solidFill>
                <a:schemeClr val="tx1"/>
              </a:solidFill>
            </a:endParaRPr>
          </a:p>
          <a:p>
            <a:pPr marL="177800" indent="0">
              <a:buNone/>
            </a:pPr>
            <a:r>
              <a:rPr lang="en-US" sz="2400" b="1" dirty="0">
                <a:solidFill>
                  <a:schemeClr val="tx1"/>
                </a:solidFill>
              </a:rPr>
              <a:t>};</a:t>
            </a:r>
            <a:endParaRPr lang="en-US" sz="2400" dirty="0">
              <a:solidFill>
                <a:schemeClr val="tx1"/>
              </a:solidFill>
            </a:endParaRPr>
          </a:p>
          <a:p>
            <a:endParaRPr lang="en-US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b="1" dirty="0" err="1">
                <a:solidFill>
                  <a:schemeClr val="tx1"/>
                </a:solidFill>
              </a:rPr>
              <a:t>Headers</a:t>
            </a:r>
            <a:br>
              <a:rPr lang="pt-PT" b="1" dirty="0">
                <a:solidFill>
                  <a:schemeClr val="tx1"/>
                </a:solidFill>
              </a:rPr>
            </a:br>
            <a:r>
              <a:rPr lang="pt-PT" b="1" dirty="0">
                <a:solidFill>
                  <a:schemeClr val="tx1"/>
                </a:solidFill>
              </a:rPr>
              <a:t>Robot </a:t>
            </a:r>
            <a:r>
              <a:rPr lang="pt-PT" b="1" dirty="0" err="1">
                <a:solidFill>
                  <a:schemeClr val="tx1"/>
                </a:solidFill>
              </a:rPr>
              <a:t>System</a:t>
            </a:r>
            <a:r>
              <a:rPr lang="pt-PT" b="1" dirty="0">
                <a:solidFill>
                  <a:schemeClr val="tx1"/>
                </a:solidFill>
              </a:rPr>
              <a:t> 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874379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exto 1"/>
          <p:cNvSpPr>
            <a:spLocks noGrp="1"/>
          </p:cNvSpPr>
          <p:nvPr>
            <p:ph type="body" idx="1"/>
          </p:nvPr>
        </p:nvSpPr>
        <p:spPr>
          <a:xfrm>
            <a:off x="1207698" y="793630"/>
            <a:ext cx="7684782" cy="6064370"/>
          </a:xfrm>
        </p:spPr>
        <p:txBody>
          <a:bodyPr/>
          <a:lstStyle/>
          <a:p>
            <a:pPr marL="177800" indent="0">
              <a:buNone/>
            </a:pPr>
            <a:endParaRPr lang="pt-PT" sz="2400" b="1" dirty="0"/>
          </a:p>
          <a:p>
            <a:pPr marL="177800" indent="0">
              <a:buNone/>
            </a:pPr>
            <a:r>
              <a:rPr lang="pt-PT" b="1" dirty="0">
                <a:solidFill>
                  <a:schemeClr val="tx1"/>
                </a:solidFill>
              </a:rPr>
              <a:t>Robot </a:t>
            </a:r>
            <a:r>
              <a:rPr lang="pt-PT" b="1" dirty="0" err="1">
                <a:solidFill>
                  <a:schemeClr val="tx1"/>
                </a:solidFill>
              </a:rPr>
              <a:t>System</a:t>
            </a:r>
            <a:r>
              <a:rPr lang="pt-PT" b="1" dirty="0">
                <a:solidFill>
                  <a:schemeClr val="tx1"/>
                </a:solidFill>
              </a:rPr>
              <a:t> </a:t>
            </a:r>
            <a:r>
              <a:rPr lang="pt-PT" b="1" dirty="0" err="1">
                <a:solidFill>
                  <a:schemeClr val="tx1"/>
                </a:solidFill>
              </a:rPr>
              <a:t>ISRs</a:t>
            </a:r>
            <a:r>
              <a:rPr lang="pt-PT" b="1" dirty="0">
                <a:solidFill>
                  <a:schemeClr val="tx1"/>
                </a:solidFill>
              </a:rPr>
              <a:t>: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pt-PT" sz="2400" dirty="0" err="1">
                <a:solidFill>
                  <a:schemeClr val="tx1"/>
                </a:solidFill>
              </a:rPr>
              <a:t>void</a:t>
            </a:r>
            <a:r>
              <a:rPr lang="pt-PT" sz="2400" dirty="0">
                <a:solidFill>
                  <a:schemeClr val="tx1"/>
                </a:solidFill>
              </a:rPr>
              <a:t> </a:t>
            </a:r>
            <a:r>
              <a:rPr lang="pt-PT" sz="2400" dirty="0" err="1">
                <a:solidFill>
                  <a:schemeClr val="tx1"/>
                </a:solidFill>
              </a:rPr>
              <a:t>IRSensor_ISR</a:t>
            </a:r>
            <a:r>
              <a:rPr lang="pt-PT" sz="2400" dirty="0">
                <a:solidFill>
                  <a:schemeClr val="tx1"/>
                </a:solidFill>
              </a:rPr>
              <a:t> (</a:t>
            </a:r>
            <a:r>
              <a:rPr lang="pt-PT" sz="2400" dirty="0" err="1">
                <a:solidFill>
                  <a:schemeClr val="tx1"/>
                </a:solidFill>
              </a:rPr>
              <a:t>void</a:t>
            </a:r>
            <a:r>
              <a:rPr lang="pt-PT" sz="2400" dirty="0">
                <a:solidFill>
                  <a:schemeClr val="tx1"/>
                </a:solidFill>
              </a:rPr>
              <a:t>);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pt-PT" sz="2400" dirty="0" err="1">
                <a:solidFill>
                  <a:schemeClr val="tx1"/>
                </a:solidFill>
              </a:rPr>
              <a:t>void</a:t>
            </a:r>
            <a:r>
              <a:rPr lang="pt-PT" sz="2400" dirty="0">
                <a:solidFill>
                  <a:schemeClr val="tx1"/>
                </a:solidFill>
              </a:rPr>
              <a:t> </a:t>
            </a:r>
            <a:r>
              <a:rPr lang="pt-PT" sz="2400" dirty="0" err="1">
                <a:solidFill>
                  <a:schemeClr val="tx1"/>
                </a:solidFill>
              </a:rPr>
              <a:t>UltrasonicSensor_ISR</a:t>
            </a:r>
            <a:r>
              <a:rPr lang="pt-PT" sz="2400" dirty="0">
                <a:solidFill>
                  <a:schemeClr val="tx1"/>
                </a:solidFill>
              </a:rPr>
              <a:t> (</a:t>
            </a:r>
            <a:r>
              <a:rPr lang="pt-PT" sz="2400" dirty="0" err="1">
                <a:solidFill>
                  <a:schemeClr val="tx1"/>
                </a:solidFill>
              </a:rPr>
              <a:t>void</a:t>
            </a:r>
            <a:r>
              <a:rPr lang="pt-PT" sz="2400" dirty="0">
                <a:solidFill>
                  <a:schemeClr val="tx1"/>
                </a:solidFill>
              </a:rPr>
              <a:t>)</a:t>
            </a:r>
          </a:p>
          <a:p>
            <a:pPr marL="177800" indent="0">
              <a:lnSpc>
                <a:spcPct val="150000"/>
              </a:lnSpc>
              <a:buNone/>
            </a:pPr>
            <a:endParaRPr lang="pt-PT" sz="2400" dirty="0"/>
          </a:p>
          <a:p>
            <a:pPr marL="177800" indent="0">
              <a:buNone/>
            </a:pPr>
            <a:endParaRPr lang="pt-PT" sz="2400" b="1" dirty="0"/>
          </a:p>
          <a:p>
            <a:pPr marL="177800" indent="0">
              <a:buNone/>
            </a:pPr>
            <a:endParaRPr lang="pt-PT" sz="2400" b="1" dirty="0"/>
          </a:p>
          <a:p>
            <a:pPr marL="177800" indent="0">
              <a:buNone/>
            </a:pPr>
            <a:endParaRPr lang="en-US" sz="2400" b="1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b="1" dirty="0" err="1">
                <a:solidFill>
                  <a:schemeClr val="tx1"/>
                </a:solidFill>
              </a:rPr>
              <a:t>Headers</a:t>
            </a:r>
            <a:br>
              <a:rPr lang="pt-PT" b="1" dirty="0">
                <a:solidFill>
                  <a:schemeClr val="tx1"/>
                </a:solidFill>
              </a:rPr>
            </a:br>
            <a:r>
              <a:rPr lang="pt-PT" b="1" dirty="0">
                <a:solidFill>
                  <a:schemeClr val="tx1"/>
                </a:solidFill>
              </a:rPr>
              <a:t> Robot </a:t>
            </a:r>
            <a:r>
              <a:rPr lang="pt-PT" b="1" dirty="0" err="1">
                <a:solidFill>
                  <a:schemeClr val="tx1"/>
                </a:solidFill>
              </a:rPr>
              <a:t>System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671457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exto 1"/>
          <p:cNvSpPr>
            <a:spLocks noGrp="1"/>
          </p:cNvSpPr>
          <p:nvPr>
            <p:ph type="body" idx="1"/>
          </p:nvPr>
        </p:nvSpPr>
        <p:spPr>
          <a:xfrm>
            <a:off x="1207698" y="598376"/>
            <a:ext cx="7684782" cy="6064370"/>
          </a:xfrm>
        </p:spPr>
        <p:txBody>
          <a:bodyPr/>
          <a:lstStyle/>
          <a:p>
            <a:pPr marL="177800" indent="0">
              <a:buNone/>
            </a:pPr>
            <a:endParaRPr lang="en-US" sz="2400" b="1" dirty="0"/>
          </a:p>
          <a:p>
            <a:pPr marL="177800" indent="0">
              <a:buNone/>
            </a:pPr>
            <a:r>
              <a:rPr lang="en-US" sz="2400" b="1" dirty="0">
                <a:solidFill>
                  <a:schemeClr val="tx1"/>
                </a:solidFill>
              </a:rPr>
              <a:t>class </a:t>
            </a:r>
            <a:r>
              <a:rPr lang="en-US" sz="2400" b="1" dirty="0" err="1">
                <a:solidFill>
                  <a:schemeClr val="tx1"/>
                </a:solidFill>
              </a:rPr>
              <a:t>CAccelerometer</a:t>
            </a:r>
            <a:r>
              <a:rPr lang="en-US" sz="2400" b="1" dirty="0">
                <a:solidFill>
                  <a:schemeClr val="tx1"/>
                </a:solidFill>
              </a:rPr>
              <a:t> {</a:t>
            </a:r>
          </a:p>
          <a:p>
            <a:pPr marL="177800" indent="0">
              <a:buNone/>
            </a:pPr>
            <a:r>
              <a:rPr lang="en-US" sz="2400" b="1" dirty="0">
                <a:solidFill>
                  <a:schemeClr val="tx1"/>
                </a:solidFill>
              </a:rPr>
              <a:t>     private:</a:t>
            </a:r>
          </a:p>
          <a:p>
            <a:pPr marL="177800" indent="0">
              <a:buNone/>
            </a:pPr>
            <a:r>
              <a:rPr lang="pt-PT" sz="2400" b="1" dirty="0">
                <a:solidFill>
                  <a:schemeClr val="tx1"/>
                </a:solidFill>
              </a:rPr>
              <a:t>          </a:t>
            </a:r>
            <a:r>
              <a:rPr lang="pt-PT" sz="2400" b="1" dirty="0" err="1">
                <a:solidFill>
                  <a:schemeClr val="tx1"/>
                </a:solidFill>
              </a:rPr>
              <a:t>static</a:t>
            </a:r>
            <a:r>
              <a:rPr lang="pt-PT" sz="2400" b="1" dirty="0">
                <a:solidFill>
                  <a:schemeClr val="tx1"/>
                </a:solidFill>
              </a:rPr>
              <a:t> </a:t>
            </a:r>
            <a:r>
              <a:rPr lang="pt-PT" sz="2400" b="1" dirty="0" err="1">
                <a:solidFill>
                  <a:schemeClr val="tx1"/>
                </a:solidFill>
              </a:rPr>
              <a:t>void</a:t>
            </a:r>
            <a:r>
              <a:rPr lang="pt-PT" sz="2400" b="1" dirty="0">
                <a:solidFill>
                  <a:schemeClr val="tx1"/>
                </a:solidFill>
              </a:rPr>
              <a:t> Accelerometer_Handler </a:t>
            </a:r>
            <a:r>
              <a:rPr lang="pt-PT" sz="2400" dirty="0">
                <a:solidFill>
                  <a:schemeClr val="tx1"/>
                </a:solidFill>
              </a:rPr>
              <a:t>(</a:t>
            </a:r>
            <a:r>
              <a:rPr lang="pt-PT" sz="2400" dirty="0" err="1">
                <a:solidFill>
                  <a:schemeClr val="tx1"/>
                </a:solidFill>
              </a:rPr>
              <a:t>void</a:t>
            </a:r>
            <a:r>
              <a:rPr lang="pt-PT" sz="2400" dirty="0">
                <a:solidFill>
                  <a:schemeClr val="tx1"/>
                </a:solidFill>
              </a:rPr>
              <a:t>);</a:t>
            </a:r>
            <a:endParaRPr lang="en-US" sz="2400" dirty="0">
              <a:solidFill>
                <a:schemeClr val="tx1"/>
              </a:solidFill>
            </a:endParaRPr>
          </a:p>
          <a:p>
            <a:pPr marL="177800" indent="0">
              <a:buNone/>
            </a:pPr>
            <a:r>
              <a:rPr lang="en-US" sz="2400" b="1" dirty="0">
                <a:solidFill>
                  <a:schemeClr val="tx1"/>
                </a:solidFill>
              </a:rPr>
              <a:t>       	uint8_t </a:t>
            </a:r>
            <a:r>
              <a:rPr lang="en-US" sz="2400" b="1" dirty="0" err="1">
                <a:solidFill>
                  <a:schemeClr val="tx1"/>
                </a:solidFill>
              </a:rPr>
              <a:t>m_deviceAddress</a:t>
            </a:r>
            <a:r>
              <a:rPr lang="en-US" sz="2400" b="1" dirty="0">
                <a:solidFill>
                  <a:schemeClr val="tx1"/>
                </a:solidFill>
              </a:rPr>
              <a:t>, </a:t>
            </a:r>
            <a:r>
              <a:rPr lang="en-US" sz="2400" b="1" dirty="0" err="1">
                <a:solidFill>
                  <a:schemeClr val="tx1"/>
                </a:solidFill>
              </a:rPr>
              <a:t>m_buffe</a:t>
            </a:r>
            <a:r>
              <a:rPr lang="en-US" sz="2400" dirty="0" err="1">
                <a:solidFill>
                  <a:schemeClr val="tx1"/>
                </a:solidFill>
              </a:rPr>
              <a:t>r</a:t>
            </a:r>
            <a:r>
              <a:rPr lang="en-US" sz="2400" dirty="0">
                <a:solidFill>
                  <a:schemeClr val="tx1"/>
                </a:solidFill>
              </a:rPr>
              <a:t>[14];</a:t>
            </a:r>
            <a:r>
              <a:rPr lang="en-US" sz="2400" b="1" dirty="0">
                <a:solidFill>
                  <a:schemeClr val="tx1"/>
                </a:solidFill>
              </a:rPr>
              <a:t>	</a:t>
            </a:r>
          </a:p>
          <a:p>
            <a:pPr marL="177800" indent="0">
              <a:buNone/>
            </a:pPr>
            <a:r>
              <a:rPr lang="en-US" sz="2400" b="1" dirty="0">
                <a:solidFill>
                  <a:schemeClr val="tx1"/>
                </a:solidFill>
              </a:rPr>
              <a:t>    public:</a:t>
            </a:r>
          </a:p>
          <a:p>
            <a:pPr marL="177800" indent="0">
              <a:buNone/>
            </a:pPr>
            <a:r>
              <a:rPr lang="en-US" sz="2400" b="1" dirty="0">
                <a:solidFill>
                  <a:schemeClr val="tx1"/>
                </a:solidFill>
              </a:rPr>
              <a:t>         </a:t>
            </a:r>
            <a:r>
              <a:rPr lang="en-US" sz="2400" b="1" dirty="0" err="1">
                <a:solidFill>
                  <a:schemeClr val="tx1"/>
                </a:solidFill>
              </a:rPr>
              <a:t>CAccelerometer</a:t>
            </a:r>
            <a:r>
              <a:rPr lang="en-US" sz="2400" b="1" dirty="0">
                <a:solidFill>
                  <a:schemeClr val="tx1"/>
                </a:solidFill>
              </a:rPr>
              <a:t> </a:t>
            </a:r>
            <a:r>
              <a:rPr lang="en-US" sz="2400" dirty="0">
                <a:solidFill>
                  <a:schemeClr val="tx1"/>
                </a:solidFill>
              </a:rPr>
              <a:t>(void);</a:t>
            </a:r>
          </a:p>
          <a:p>
            <a:pPr marL="177800" indent="0">
              <a:buNone/>
            </a:pPr>
            <a:r>
              <a:rPr lang="en-US" sz="2400" b="1" dirty="0">
                <a:solidFill>
                  <a:schemeClr val="tx1"/>
                </a:solidFill>
              </a:rPr>
              <a:t>         ~ </a:t>
            </a:r>
            <a:r>
              <a:rPr lang="en-US" sz="2400" b="1" dirty="0" err="1">
                <a:solidFill>
                  <a:schemeClr val="tx1"/>
                </a:solidFill>
              </a:rPr>
              <a:t>CAccelerometer</a:t>
            </a:r>
            <a:r>
              <a:rPr lang="en-US" sz="2400" b="1" dirty="0">
                <a:solidFill>
                  <a:schemeClr val="tx1"/>
                </a:solidFill>
              </a:rPr>
              <a:t> </a:t>
            </a:r>
            <a:r>
              <a:rPr lang="en-US" sz="2400" dirty="0">
                <a:solidFill>
                  <a:schemeClr val="tx1"/>
                </a:solidFill>
              </a:rPr>
              <a:t>(void);</a:t>
            </a:r>
          </a:p>
          <a:p>
            <a:pPr marL="177800" indent="0">
              <a:buNone/>
            </a:pPr>
            <a:r>
              <a:rPr lang="en-US" sz="2400" dirty="0">
                <a:solidFill>
                  <a:schemeClr val="tx1"/>
                </a:solidFill>
              </a:rPr>
              <a:t>         </a:t>
            </a:r>
            <a:r>
              <a:rPr lang="en-US" sz="2400" b="1" dirty="0" err="1">
                <a:solidFill>
                  <a:schemeClr val="tx1"/>
                </a:solidFill>
              </a:rPr>
              <a:t>CAccelerometer</a:t>
            </a:r>
            <a:r>
              <a:rPr lang="en-US" sz="2400" dirty="0">
                <a:solidFill>
                  <a:schemeClr val="tx1"/>
                </a:solidFill>
              </a:rPr>
              <a:t> (uint8_t address);</a:t>
            </a:r>
          </a:p>
          <a:p>
            <a:pPr marL="177800" indent="0">
              <a:buNone/>
            </a:pPr>
            <a:r>
              <a:rPr lang="en-US" sz="2400" b="1" dirty="0">
                <a:solidFill>
                  <a:schemeClr val="tx1"/>
                </a:solidFill>
              </a:rPr>
              <a:t>         void </a:t>
            </a:r>
            <a:r>
              <a:rPr lang="en-US" sz="2400" b="1" dirty="0" err="1">
                <a:solidFill>
                  <a:schemeClr val="tx1"/>
                </a:solidFill>
              </a:rPr>
              <a:t>init</a:t>
            </a:r>
            <a:r>
              <a:rPr lang="en-US" sz="2400" b="1" dirty="0">
                <a:solidFill>
                  <a:schemeClr val="tx1"/>
                </a:solidFill>
              </a:rPr>
              <a:t> </a:t>
            </a:r>
            <a:r>
              <a:rPr lang="en-US" sz="2400" dirty="0">
                <a:solidFill>
                  <a:schemeClr val="tx1"/>
                </a:solidFill>
              </a:rPr>
              <a:t>(void);</a:t>
            </a:r>
          </a:p>
          <a:p>
            <a:pPr marL="177800" indent="0">
              <a:buNone/>
            </a:pPr>
            <a:r>
              <a:rPr lang="en-US" sz="2400" b="1" dirty="0">
                <a:solidFill>
                  <a:schemeClr val="tx1"/>
                </a:solidFill>
              </a:rPr>
              <a:t>         bool </a:t>
            </a:r>
            <a:r>
              <a:rPr lang="en-US" sz="2400" b="1" dirty="0" err="1">
                <a:solidFill>
                  <a:schemeClr val="tx1"/>
                </a:solidFill>
              </a:rPr>
              <a:t>testConnection</a:t>
            </a:r>
            <a:r>
              <a:rPr lang="en-US" sz="2400" b="1" dirty="0">
                <a:solidFill>
                  <a:schemeClr val="tx1"/>
                </a:solidFill>
              </a:rPr>
              <a:t> </a:t>
            </a:r>
            <a:r>
              <a:rPr lang="en-US" sz="2400" dirty="0">
                <a:solidFill>
                  <a:schemeClr val="tx1"/>
                </a:solidFill>
              </a:rPr>
              <a:t>(void);</a:t>
            </a:r>
          </a:p>
          <a:p>
            <a:pPr marL="177800" indent="0">
              <a:buNone/>
            </a:pPr>
            <a:r>
              <a:rPr lang="en-US" sz="2400" b="1" dirty="0">
                <a:solidFill>
                  <a:schemeClr val="tx1"/>
                </a:solidFill>
              </a:rPr>
              <a:t>         uint8_t </a:t>
            </a:r>
            <a:r>
              <a:rPr lang="en-US" sz="2400" b="1" dirty="0" err="1">
                <a:solidFill>
                  <a:schemeClr val="tx1"/>
                </a:solidFill>
              </a:rPr>
              <a:t>getIntEnabled</a:t>
            </a:r>
            <a:r>
              <a:rPr lang="en-US" sz="2400" b="1" dirty="0">
                <a:solidFill>
                  <a:schemeClr val="tx1"/>
                </a:solidFill>
              </a:rPr>
              <a:t> </a:t>
            </a:r>
            <a:r>
              <a:rPr lang="en-US" sz="2400" dirty="0">
                <a:solidFill>
                  <a:schemeClr val="tx1"/>
                </a:solidFill>
              </a:rPr>
              <a:t>(void);</a:t>
            </a:r>
          </a:p>
          <a:p>
            <a:pPr marL="177800" indent="0">
              <a:buNone/>
            </a:pPr>
            <a:r>
              <a:rPr lang="en-US" sz="2400" dirty="0">
                <a:solidFill>
                  <a:schemeClr val="tx1"/>
                </a:solidFill>
              </a:rPr>
              <a:t>         </a:t>
            </a:r>
            <a:r>
              <a:rPr lang="en-US" sz="2400" b="1" dirty="0">
                <a:solidFill>
                  <a:schemeClr val="tx1"/>
                </a:solidFill>
              </a:rPr>
              <a:t>void </a:t>
            </a:r>
            <a:r>
              <a:rPr lang="en-US" sz="2400" b="1" dirty="0" err="1">
                <a:solidFill>
                  <a:schemeClr val="tx1"/>
                </a:solidFill>
              </a:rPr>
              <a:t>setIntEnabled</a:t>
            </a:r>
            <a:r>
              <a:rPr lang="en-US" sz="2400" b="1" dirty="0">
                <a:solidFill>
                  <a:schemeClr val="tx1"/>
                </a:solidFill>
              </a:rPr>
              <a:t> </a:t>
            </a:r>
            <a:r>
              <a:rPr lang="en-US" sz="2400" dirty="0">
                <a:solidFill>
                  <a:schemeClr val="tx1"/>
                </a:solidFill>
              </a:rPr>
              <a:t>(uint8_t enabled);</a:t>
            </a:r>
          </a:p>
          <a:p>
            <a:pPr marL="177800" indent="0">
              <a:buNone/>
            </a:pPr>
            <a:r>
              <a:rPr lang="en-US" sz="2400" b="1" dirty="0">
                <a:solidFill>
                  <a:schemeClr val="tx1"/>
                </a:solidFill>
              </a:rPr>
              <a:t>         bool </a:t>
            </a:r>
            <a:r>
              <a:rPr lang="en-US" sz="2400" b="1" dirty="0" err="1">
                <a:solidFill>
                  <a:schemeClr val="tx1"/>
                </a:solidFill>
              </a:rPr>
              <a:t>getIntMotionEnabled</a:t>
            </a:r>
            <a:r>
              <a:rPr lang="en-US" sz="2400" b="1" dirty="0">
                <a:solidFill>
                  <a:schemeClr val="tx1"/>
                </a:solidFill>
              </a:rPr>
              <a:t> </a:t>
            </a:r>
            <a:r>
              <a:rPr lang="en-US" sz="2400" dirty="0">
                <a:solidFill>
                  <a:schemeClr val="tx1"/>
                </a:solidFill>
              </a:rPr>
              <a:t>(void);</a:t>
            </a:r>
          </a:p>
          <a:p>
            <a:pPr marL="177800" indent="0">
              <a:buNone/>
            </a:pPr>
            <a:r>
              <a:rPr lang="en-US" sz="2400" dirty="0">
                <a:solidFill>
                  <a:schemeClr val="tx1"/>
                </a:solidFill>
              </a:rPr>
              <a:t>         </a:t>
            </a:r>
            <a:r>
              <a:rPr lang="en-US" sz="2400" b="1" dirty="0">
                <a:solidFill>
                  <a:schemeClr val="tx1"/>
                </a:solidFill>
              </a:rPr>
              <a:t>void </a:t>
            </a:r>
            <a:r>
              <a:rPr lang="en-US" sz="2400" b="1" dirty="0" err="1">
                <a:solidFill>
                  <a:schemeClr val="tx1"/>
                </a:solidFill>
              </a:rPr>
              <a:t>setIntMotionEnabled</a:t>
            </a:r>
            <a:r>
              <a:rPr lang="en-US" sz="2400" b="1" dirty="0">
                <a:solidFill>
                  <a:schemeClr val="tx1"/>
                </a:solidFill>
              </a:rPr>
              <a:t> </a:t>
            </a:r>
            <a:r>
              <a:rPr lang="en-US" sz="2400" dirty="0">
                <a:solidFill>
                  <a:schemeClr val="tx1"/>
                </a:solidFill>
              </a:rPr>
              <a:t>(bool enabled);</a:t>
            </a:r>
          </a:p>
          <a:p>
            <a:pPr marL="177800" indent="0">
              <a:buNone/>
            </a:pPr>
            <a:r>
              <a:rPr lang="en-US" sz="2400" dirty="0">
                <a:solidFill>
                  <a:schemeClr val="tx1"/>
                </a:solidFill>
              </a:rPr>
              <a:t>         </a:t>
            </a:r>
            <a:r>
              <a:rPr lang="en-US" sz="2400" b="1" dirty="0" err="1">
                <a:solidFill>
                  <a:schemeClr val="tx1"/>
                </a:solidFill>
              </a:rPr>
              <a:t>int</a:t>
            </a:r>
            <a:r>
              <a:rPr lang="en-US" sz="2400" b="1" dirty="0">
                <a:solidFill>
                  <a:schemeClr val="tx1"/>
                </a:solidFill>
              </a:rPr>
              <a:t> </a:t>
            </a:r>
            <a:r>
              <a:rPr lang="en-US" sz="2400" b="1" dirty="0" err="1">
                <a:solidFill>
                  <a:schemeClr val="tx1"/>
                </a:solidFill>
              </a:rPr>
              <a:t>Read_X_Axis</a:t>
            </a:r>
            <a:r>
              <a:rPr lang="en-US" sz="2400" b="1" dirty="0">
                <a:solidFill>
                  <a:schemeClr val="tx1"/>
                </a:solidFill>
              </a:rPr>
              <a:t> </a:t>
            </a:r>
            <a:r>
              <a:rPr lang="en-US" sz="2400" dirty="0">
                <a:solidFill>
                  <a:schemeClr val="tx1"/>
                </a:solidFill>
              </a:rPr>
              <a:t>(void);	</a:t>
            </a:r>
          </a:p>
          <a:p>
            <a:pPr marL="177800" indent="0">
              <a:buNone/>
            </a:pPr>
            <a:r>
              <a:rPr lang="en-US" sz="2400" dirty="0">
                <a:solidFill>
                  <a:schemeClr val="tx1"/>
                </a:solidFill>
              </a:rPr>
              <a:t>         </a:t>
            </a:r>
            <a:r>
              <a:rPr lang="en-US" sz="2400" b="1" dirty="0" err="1">
                <a:solidFill>
                  <a:schemeClr val="tx1"/>
                </a:solidFill>
              </a:rPr>
              <a:t>int</a:t>
            </a:r>
            <a:r>
              <a:rPr lang="en-US" sz="2400" b="1" dirty="0">
                <a:solidFill>
                  <a:schemeClr val="tx1"/>
                </a:solidFill>
              </a:rPr>
              <a:t> </a:t>
            </a:r>
            <a:r>
              <a:rPr lang="en-US" sz="2400" b="1" dirty="0" err="1">
                <a:solidFill>
                  <a:schemeClr val="tx1"/>
                </a:solidFill>
              </a:rPr>
              <a:t>Read_Y_Axis</a:t>
            </a:r>
            <a:r>
              <a:rPr lang="en-US" sz="2400" b="1" dirty="0">
                <a:solidFill>
                  <a:schemeClr val="tx1"/>
                </a:solidFill>
              </a:rPr>
              <a:t> </a:t>
            </a:r>
            <a:r>
              <a:rPr lang="en-US" sz="2400" dirty="0">
                <a:solidFill>
                  <a:schemeClr val="tx1"/>
                </a:solidFill>
              </a:rPr>
              <a:t>(void);	</a:t>
            </a:r>
            <a:r>
              <a:rPr lang="en-US" sz="2400" b="1" dirty="0">
                <a:solidFill>
                  <a:schemeClr val="tx1"/>
                </a:solidFill>
              </a:rPr>
              <a:t>};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b="1" dirty="0" err="1">
                <a:solidFill>
                  <a:schemeClr val="tx1"/>
                </a:solidFill>
              </a:rPr>
              <a:t>Headers</a:t>
            </a:r>
            <a:br>
              <a:rPr lang="pt-PT" b="1" dirty="0">
                <a:solidFill>
                  <a:schemeClr val="tx1"/>
                </a:solidFill>
              </a:rPr>
            </a:br>
            <a:r>
              <a:rPr lang="pt-PT" b="1" dirty="0">
                <a:solidFill>
                  <a:schemeClr val="tx1"/>
                </a:solidFill>
              </a:rPr>
              <a:t> </a:t>
            </a:r>
            <a:r>
              <a:rPr lang="pt-PT" b="1" dirty="0" err="1">
                <a:solidFill>
                  <a:schemeClr val="tx1"/>
                </a:solidFill>
              </a:rPr>
              <a:t>Controller</a:t>
            </a:r>
            <a:r>
              <a:rPr lang="pt-PT" b="1" dirty="0">
                <a:solidFill>
                  <a:schemeClr val="tx1"/>
                </a:solidFill>
              </a:rPr>
              <a:t> </a:t>
            </a:r>
            <a:r>
              <a:rPr lang="pt-PT" b="1" dirty="0" err="1">
                <a:solidFill>
                  <a:schemeClr val="tx1"/>
                </a:solidFill>
              </a:rPr>
              <a:t>System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923038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exto 1"/>
          <p:cNvSpPr>
            <a:spLocks noGrp="1"/>
          </p:cNvSpPr>
          <p:nvPr>
            <p:ph type="body" idx="1"/>
          </p:nvPr>
        </p:nvSpPr>
        <p:spPr>
          <a:xfrm>
            <a:off x="1459218" y="1429060"/>
            <a:ext cx="7684782" cy="6064370"/>
          </a:xfrm>
        </p:spPr>
        <p:txBody>
          <a:bodyPr/>
          <a:lstStyle/>
          <a:p>
            <a:pPr marL="177800" indent="0">
              <a:buNone/>
            </a:pPr>
            <a:r>
              <a:rPr lang="en-US" sz="2400" b="1" dirty="0">
                <a:solidFill>
                  <a:schemeClr val="tx1"/>
                </a:solidFill>
              </a:rPr>
              <a:t>class </a:t>
            </a:r>
            <a:r>
              <a:rPr lang="en-US" sz="2400" b="1" dirty="0" err="1">
                <a:solidFill>
                  <a:schemeClr val="tx1"/>
                </a:solidFill>
              </a:rPr>
              <a:t>CVoice</a:t>
            </a:r>
            <a:r>
              <a:rPr lang="en-US" sz="2400" b="1" dirty="0">
                <a:solidFill>
                  <a:schemeClr val="tx1"/>
                </a:solidFill>
              </a:rPr>
              <a:t> {	</a:t>
            </a:r>
          </a:p>
          <a:p>
            <a:pPr marL="177800" indent="0">
              <a:buNone/>
            </a:pPr>
            <a:r>
              <a:rPr lang="pt-PT" sz="2400" b="1" dirty="0">
                <a:solidFill>
                  <a:schemeClr val="tx1"/>
                </a:solidFill>
              </a:rPr>
              <a:t>    </a:t>
            </a:r>
            <a:r>
              <a:rPr lang="pt-PT" sz="2400" b="1" dirty="0" err="1">
                <a:solidFill>
                  <a:schemeClr val="tx1"/>
                </a:solidFill>
              </a:rPr>
              <a:t>private</a:t>
            </a:r>
            <a:r>
              <a:rPr lang="pt-PT" sz="2400" b="1" dirty="0">
                <a:solidFill>
                  <a:schemeClr val="tx1"/>
                </a:solidFill>
              </a:rPr>
              <a:t>:</a:t>
            </a:r>
            <a:endParaRPr lang="en-US" sz="2400" b="1" dirty="0">
              <a:solidFill>
                <a:schemeClr val="tx1"/>
              </a:solidFill>
            </a:endParaRPr>
          </a:p>
          <a:p>
            <a:pPr marL="177800" indent="0">
              <a:buNone/>
            </a:pPr>
            <a:r>
              <a:rPr lang="pt-PT" sz="2400" b="1" dirty="0">
                <a:solidFill>
                  <a:schemeClr val="tx1"/>
                </a:solidFill>
              </a:rPr>
              <a:t>	char </a:t>
            </a:r>
            <a:r>
              <a:rPr lang="pt-PT" sz="2400" b="1" dirty="0" err="1">
                <a:solidFill>
                  <a:schemeClr val="tx1"/>
                </a:solidFill>
              </a:rPr>
              <a:t>m_VoiceCommand</a:t>
            </a:r>
            <a:r>
              <a:rPr lang="pt-PT" sz="2400" b="1" dirty="0">
                <a:solidFill>
                  <a:schemeClr val="tx1"/>
                </a:solidFill>
              </a:rPr>
              <a:t>;</a:t>
            </a:r>
          </a:p>
          <a:p>
            <a:pPr marL="177800" indent="0">
              <a:buNone/>
            </a:pPr>
            <a:r>
              <a:rPr lang="pt-PT" sz="2400" b="1" dirty="0">
                <a:solidFill>
                  <a:schemeClr val="tx1"/>
                </a:solidFill>
              </a:rPr>
              <a:t>	</a:t>
            </a:r>
            <a:r>
              <a:rPr lang="pt-PT" sz="2400" b="1" dirty="0" err="1">
                <a:solidFill>
                  <a:schemeClr val="tx1"/>
                </a:solidFill>
              </a:rPr>
              <a:t>static</a:t>
            </a:r>
            <a:r>
              <a:rPr lang="pt-PT" sz="2400" b="1" dirty="0">
                <a:solidFill>
                  <a:schemeClr val="tx1"/>
                </a:solidFill>
              </a:rPr>
              <a:t> </a:t>
            </a:r>
            <a:r>
              <a:rPr lang="pt-PT" sz="2400" b="1" dirty="0" err="1">
                <a:solidFill>
                  <a:schemeClr val="tx1"/>
                </a:solidFill>
              </a:rPr>
              <a:t>void</a:t>
            </a:r>
            <a:r>
              <a:rPr lang="pt-PT" sz="2400" b="1" dirty="0">
                <a:solidFill>
                  <a:schemeClr val="tx1"/>
                </a:solidFill>
              </a:rPr>
              <a:t> Voice_Recognition </a:t>
            </a:r>
            <a:r>
              <a:rPr lang="pt-PT" sz="2400" dirty="0">
                <a:solidFill>
                  <a:schemeClr val="tx1"/>
                </a:solidFill>
              </a:rPr>
              <a:t>(</a:t>
            </a:r>
            <a:r>
              <a:rPr lang="pt-PT" sz="2400" dirty="0" err="1">
                <a:solidFill>
                  <a:schemeClr val="tx1"/>
                </a:solidFill>
              </a:rPr>
              <a:t>void</a:t>
            </a:r>
            <a:r>
              <a:rPr lang="pt-PT" sz="2400" dirty="0">
                <a:solidFill>
                  <a:schemeClr val="tx1"/>
                </a:solidFill>
              </a:rPr>
              <a:t>);</a:t>
            </a:r>
          </a:p>
          <a:p>
            <a:pPr marL="177800" indent="0">
              <a:buNone/>
            </a:pPr>
            <a:endParaRPr lang="en-US" sz="2400" b="1" dirty="0">
              <a:solidFill>
                <a:schemeClr val="tx1"/>
              </a:solidFill>
            </a:endParaRPr>
          </a:p>
          <a:p>
            <a:pPr marL="177800" indent="0">
              <a:buNone/>
            </a:pPr>
            <a:r>
              <a:rPr lang="en-US" sz="2400" b="1" dirty="0">
                <a:solidFill>
                  <a:schemeClr val="tx1"/>
                </a:solidFill>
              </a:rPr>
              <a:t>    public:</a:t>
            </a:r>
          </a:p>
          <a:p>
            <a:pPr marL="177800" indent="0">
              <a:buNone/>
            </a:pPr>
            <a:r>
              <a:rPr lang="en-US" sz="2400" b="1" dirty="0">
                <a:solidFill>
                  <a:schemeClr val="tx1"/>
                </a:solidFill>
              </a:rPr>
              <a:t>            </a:t>
            </a:r>
            <a:r>
              <a:rPr lang="en-US" sz="2400" b="1" dirty="0" err="1">
                <a:solidFill>
                  <a:schemeClr val="tx1"/>
                </a:solidFill>
              </a:rPr>
              <a:t>CVoice</a:t>
            </a:r>
            <a:r>
              <a:rPr lang="en-US" sz="2400" b="1" dirty="0">
                <a:solidFill>
                  <a:schemeClr val="tx1"/>
                </a:solidFill>
              </a:rPr>
              <a:t> </a:t>
            </a:r>
            <a:r>
              <a:rPr lang="en-US" sz="2400" dirty="0">
                <a:solidFill>
                  <a:schemeClr val="tx1"/>
                </a:solidFill>
              </a:rPr>
              <a:t>(void);</a:t>
            </a:r>
          </a:p>
          <a:p>
            <a:pPr marL="177800" indent="0">
              <a:buNone/>
            </a:pPr>
            <a:r>
              <a:rPr lang="en-US" sz="2400" b="1" dirty="0">
                <a:solidFill>
                  <a:schemeClr val="tx1"/>
                </a:solidFill>
              </a:rPr>
              <a:t>         ~ </a:t>
            </a:r>
            <a:r>
              <a:rPr lang="en-US" sz="2400" b="1" dirty="0" err="1">
                <a:solidFill>
                  <a:schemeClr val="tx1"/>
                </a:solidFill>
              </a:rPr>
              <a:t>CVoice</a:t>
            </a:r>
            <a:r>
              <a:rPr lang="en-US" sz="2400" b="1" dirty="0">
                <a:solidFill>
                  <a:schemeClr val="tx1"/>
                </a:solidFill>
              </a:rPr>
              <a:t> </a:t>
            </a:r>
            <a:r>
              <a:rPr lang="en-US" sz="2400" dirty="0">
                <a:solidFill>
                  <a:schemeClr val="tx1"/>
                </a:solidFill>
              </a:rPr>
              <a:t>(void);</a:t>
            </a:r>
          </a:p>
          <a:p>
            <a:pPr marL="177800" indent="0">
              <a:buNone/>
            </a:pPr>
            <a:r>
              <a:rPr lang="en-US" sz="2400" b="1" dirty="0">
                <a:solidFill>
                  <a:schemeClr val="tx1"/>
                </a:solidFill>
              </a:rPr>
              <a:t>            void </a:t>
            </a:r>
            <a:r>
              <a:rPr lang="en-US" sz="2400" b="1" dirty="0" err="1">
                <a:solidFill>
                  <a:schemeClr val="tx1"/>
                </a:solidFill>
              </a:rPr>
              <a:t>init</a:t>
            </a:r>
            <a:r>
              <a:rPr lang="en-US" sz="2400" b="1" dirty="0">
                <a:solidFill>
                  <a:schemeClr val="tx1"/>
                </a:solidFill>
              </a:rPr>
              <a:t> </a:t>
            </a:r>
            <a:r>
              <a:rPr lang="en-US" sz="2400" dirty="0">
                <a:solidFill>
                  <a:schemeClr val="tx1"/>
                </a:solidFill>
              </a:rPr>
              <a:t>(void);</a:t>
            </a:r>
          </a:p>
          <a:p>
            <a:pPr marL="177800" indent="0">
              <a:buNone/>
            </a:pPr>
            <a:r>
              <a:rPr lang="en-US" sz="2400" b="1" dirty="0">
                <a:solidFill>
                  <a:schemeClr val="tx1"/>
                </a:solidFill>
              </a:rPr>
              <a:t>            void </a:t>
            </a:r>
            <a:r>
              <a:rPr lang="en-US" sz="2400" b="1" dirty="0" err="1">
                <a:solidFill>
                  <a:schemeClr val="tx1"/>
                </a:solidFill>
              </a:rPr>
              <a:t>Get_Command</a:t>
            </a:r>
            <a:r>
              <a:rPr lang="en-US" sz="2400" b="1" dirty="0">
                <a:solidFill>
                  <a:schemeClr val="tx1"/>
                </a:solidFill>
              </a:rPr>
              <a:t> </a:t>
            </a:r>
            <a:r>
              <a:rPr lang="en-US" sz="2400" dirty="0">
                <a:solidFill>
                  <a:schemeClr val="tx1"/>
                </a:solidFill>
              </a:rPr>
              <a:t>(void);</a:t>
            </a:r>
          </a:p>
          <a:p>
            <a:pPr marL="177800" indent="0">
              <a:buNone/>
            </a:pPr>
            <a:r>
              <a:rPr lang="en-US" sz="2400" b="1" dirty="0">
                <a:solidFill>
                  <a:schemeClr val="tx1"/>
                </a:solidFill>
              </a:rPr>
              <a:t>};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b="1" dirty="0" err="1">
                <a:solidFill>
                  <a:schemeClr val="tx1"/>
                </a:solidFill>
              </a:rPr>
              <a:t>Headers</a:t>
            </a:r>
            <a:br>
              <a:rPr lang="pt-PT" b="1" dirty="0">
                <a:solidFill>
                  <a:schemeClr val="tx1"/>
                </a:solidFill>
              </a:rPr>
            </a:br>
            <a:r>
              <a:rPr lang="pt-PT" b="1" dirty="0">
                <a:solidFill>
                  <a:schemeClr val="tx1"/>
                </a:solidFill>
              </a:rPr>
              <a:t> </a:t>
            </a:r>
            <a:r>
              <a:rPr lang="pt-PT" b="1" dirty="0" err="1">
                <a:solidFill>
                  <a:schemeClr val="tx1"/>
                </a:solidFill>
              </a:rPr>
              <a:t>Controller</a:t>
            </a:r>
            <a:r>
              <a:rPr lang="pt-PT" b="1" dirty="0">
                <a:solidFill>
                  <a:schemeClr val="tx1"/>
                </a:solidFill>
              </a:rPr>
              <a:t> </a:t>
            </a:r>
            <a:r>
              <a:rPr lang="pt-PT" b="1" dirty="0" err="1">
                <a:solidFill>
                  <a:schemeClr val="tx1"/>
                </a:solidFill>
              </a:rPr>
              <a:t>System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58695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exto 1"/>
          <p:cNvSpPr>
            <a:spLocks noGrp="1"/>
          </p:cNvSpPr>
          <p:nvPr>
            <p:ph type="body" idx="1"/>
          </p:nvPr>
        </p:nvSpPr>
        <p:spPr>
          <a:xfrm>
            <a:off x="1207698" y="793630"/>
            <a:ext cx="7684782" cy="6064370"/>
          </a:xfrm>
        </p:spPr>
        <p:txBody>
          <a:bodyPr/>
          <a:lstStyle/>
          <a:p>
            <a:pPr marL="177800" indent="0">
              <a:buNone/>
            </a:pPr>
            <a:endParaRPr lang="en-US" sz="2400" b="1" dirty="0"/>
          </a:p>
          <a:p>
            <a:pPr marL="177800" indent="0">
              <a:buNone/>
            </a:pPr>
            <a:endParaRPr lang="en-US" sz="2400" b="1" dirty="0">
              <a:solidFill>
                <a:schemeClr val="tx1"/>
              </a:solidFill>
            </a:endParaRPr>
          </a:p>
          <a:p>
            <a:pPr marL="177800" indent="0">
              <a:buNone/>
            </a:pPr>
            <a:endParaRPr lang="en-US" sz="2400" b="1" dirty="0">
              <a:solidFill>
                <a:schemeClr val="tx1"/>
              </a:solidFill>
            </a:endParaRPr>
          </a:p>
          <a:p>
            <a:pPr marL="177800" indent="0">
              <a:buNone/>
            </a:pPr>
            <a:r>
              <a:rPr lang="en-US" sz="2400" b="1" dirty="0">
                <a:solidFill>
                  <a:schemeClr val="tx1"/>
                </a:solidFill>
              </a:rPr>
              <a:t>class </a:t>
            </a:r>
            <a:r>
              <a:rPr lang="en-US" sz="2400" b="1" dirty="0" err="1">
                <a:solidFill>
                  <a:schemeClr val="tx1"/>
                </a:solidFill>
              </a:rPr>
              <a:t>CErrorHandling</a:t>
            </a:r>
            <a:r>
              <a:rPr lang="en-US" sz="2400" b="1" dirty="0">
                <a:solidFill>
                  <a:schemeClr val="tx1"/>
                </a:solidFill>
              </a:rPr>
              <a:t>{</a:t>
            </a:r>
          </a:p>
          <a:p>
            <a:pPr marL="177800" indent="0">
              <a:buNone/>
            </a:pPr>
            <a:r>
              <a:rPr lang="en-US" sz="2400" b="1" dirty="0">
                <a:solidFill>
                  <a:schemeClr val="tx1"/>
                </a:solidFill>
              </a:rPr>
              <a:t>	int </a:t>
            </a:r>
            <a:r>
              <a:rPr lang="en-US" sz="2400" b="1" dirty="0" err="1">
                <a:solidFill>
                  <a:schemeClr val="tx1"/>
                </a:solidFill>
              </a:rPr>
              <a:t>m_Num_Errors</a:t>
            </a:r>
            <a:r>
              <a:rPr lang="en-US" sz="2400" b="1" dirty="0">
                <a:solidFill>
                  <a:schemeClr val="tx1"/>
                </a:solidFill>
              </a:rPr>
              <a:t>;</a:t>
            </a:r>
          </a:p>
          <a:p>
            <a:pPr marL="177800" indent="0">
              <a:buNone/>
            </a:pPr>
            <a:r>
              <a:rPr lang="pt-PT" sz="2400" b="1" dirty="0">
                <a:solidFill>
                  <a:schemeClr val="tx1"/>
                </a:solidFill>
              </a:rPr>
              <a:t>	</a:t>
            </a:r>
            <a:r>
              <a:rPr lang="pt-PT" sz="2400" b="1" dirty="0" err="1">
                <a:solidFill>
                  <a:schemeClr val="tx1"/>
                </a:solidFill>
              </a:rPr>
              <a:t>bool</a:t>
            </a:r>
            <a:r>
              <a:rPr lang="pt-PT" sz="2400" b="1" dirty="0">
                <a:solidFill>
                  <a:schemeClr val="tx1"/>
                </a:solidFill>
              </a:rPr>
              <a:t> </a:t>
            </a:r>
            <a:r>
              <a:rPr lang="pt-PT" sz="2400" b="1" dirty="0" err="1">
                <a:solidFill>
                  <a:schemeClr val="tx1"/>
                </a:solidFill>
              </a:rPr>
              <a:t>m_Accelerometer</a:t>
            </a:r>
            <a:r>
              <a:rPr lang="pt-PT" sz="2400" b="1" dirty="0">
                <a:solidFill>
                  <a:schemeClr val="tx1"/>
                </a:solidFill>
              </a:rPr>
              <a:t>;</a:t>
            </a:r>
          </a:p>
          <a:p>
            <a:pPr marL="177800" indent="0">
              <a:buNone/>
            </a:pPr>
            <a:r>
              <a:rPr lang="pt-PT" sz="2400" b="1" dirty="0">
                <a:solidFill>
                  <a:schemeClr val="tx1"/>
                </a:solidFill>
              </a:rPr>
              <a:t>	</a:t>
            </a:r>
            <a:r>
              <a:rPr lang="pt-PT" sz="2400" b="1" dirty="0" err="1">
                <a:solidFill>
                  <a:schemeClr val="tx1"/>
                </a:solidFill>
              </a:rPr>
              <a:t>bool</a:t>
            </a:r>
            <a:r>
              <a:rPr lang="pt-PT" sz="2400" b="1" dirty="0">
                <a:solidFill>
                  <a:schemeClr val="tx1"/>
                </a:solidFill>
              </a:rPr>
              <a:t> </a:t>
            </a:r>
            <a:r>
              <a:rPr lang="pt-PT" sz="2400" b="1" dirty="0" err="1">
                <a:solidFill>
                  <a:schemeClr val="tx1"/>
                </a:solidFill>
              </a:rPr>
              <a:t>m_Robot</a:t>
            </a:r>
            <a:r>
              <a:rPr lang="pt-PT" sz="2400" b="1" dirty="0">
                <a:solidFill>
                  <a:schemeClr val="tx1"/>
                </a:solidFill>
              </a:rPr>
              <a:t>;</a:t>
            </a:r>
          </a:p>
          <a:p>
            <a:pPr marL="177800" indent="0">
              <a:buNone/>
            </a:pPr>
            <a:r>
              <a:rPr lang="pt-PT" sz="2400" b="1" dirty="0">
                <a:solidFill>
                  <a:schemeClr val="tx1"/>
                </a:solidFill>
              </a:rPr>
              <a:t>	</a:t>
            </a:r>
            <a:r>
              <a:rPr lang="pt-PT" sz="2400" b="1" dirty="0" err="1">
                <a:solidFill>
                  <a:schemeClr val="tx1"/>
                </a:solidFill>
              </a:rPr>
              <a:t>static</a:t>
            </a:r>
            <a:r>
              <a:rPr lang="pt-PT" sz="2400" b="1" dirty="0">
                <a:solidFill>
                  <a:schemeClr val="tx1"/>
                </a:solidFill>
              </a:rPr>
              <a:t> </a:t>
            </a:r>
            <a:r>
              <a:rPr lang="pt-PT" sz="2400" b="1" dirty="0" err="1">
                <a:solidFill>
                  <a:schemeClr val="tx1"/>
                </a:solidFill>
              </a:rPr>
              <a:t>void</a:t>
            </a:r>
            <a:r>
              <a:rPr lang="pt-PT" sz="2400" b="1" dirty="0">
                <a:solidFill>
                  <a:schemeClr val="tx1"/>
                </a:solidFill>
              </a:rPr>
              <a:t> </a:t>
            </a:r>
            <a:r>
              <a:rPr lang="pt-PT" sz="2400" b="1" dirty="0" err="1">
                <a:solidFill>
                  <a:schemeClr val="tx1"/>
                </a:solidFill>
              </a:rPr>
              <a:t>Error_Handling</a:t>
            </a:r>
            <a:r>
              <a:rPr lang="pt-PT" sz="2400" dirty="0">
                <a:solidFill>
                  <a:schemeClr val="tx1"/>
                </a:solidFill>
              </a:rPr>
              <a:t>(</a:t>
            </a:r>
            <a:r>
              <a:rPr lang="pt-PT" sz="2400" dirty="0" err="1">
                <a:solidFill>
                  <a:schemeClr val="tx1"/>
                </a:solidFill>
              </a:rPr>
              <a:t>void</a:t>
            </a:r>
            <a:r>
              <a:rPr lang="pt-PT" sz="2400" dirty="0">
                <a:solidFill>
                  <a:schemeClr val="tx1"/>
                </a:solidFill>
              </a:rPr>
              <a:t>);</a:t>
            </a:r>
          </a:p>
          <a:p>
            <a:pPr marL="177800" indent="0">
              <a:buNone/>
            </a:pPr>
            <a:endParaRPr lang="en-US" sz="2400" b="1" dirty="0">
              <a:solidFill>
                <a:schemeClr val="tx1"/>
              </a:solidFill>
            </a:endParaRPr>
          </a:p>
          <a:p>
            <a:pPr marL="177800" indent="0">
              <a:buNone/>
            </a:pPr>
            <a:r>
              <a:rPr lang="en-US" sz="2400" b="1" dirty="0">
                <a:solidFill>
                  <a:schemeClr val="tx1"/>
                </a:solidFill>
              </a:rPr>
              <a:t>    public:</a:t>
            </a:r>
          </a:p>
          <a:p>
            <a:pPr marL="177800" indent="0">
              <a:buNone/>
            </a:pPr>
            <a:r>
              <a:rPr lang="en-US" sz="2400" b="1" dirty="0">
                <a:solidFill>
                  <a:schemeClr val="tx1"/>
                </a:solidFill>
              </a:rPr>
              <a:t>           </a:t>
            </a:r>
            <a:r>
              <a:rPr lang="en-US" sz="2400" b="1" dirty="0" err="1">
                <a:solidFill>
                  <a:schemeClr val="tx1"/>
                </a:solidFill>
              </a:rPr>
              <a:t>CErrorHandling</a:t>
            </a:r>
            <a:r>
              <a:rPr lang="en-US" sz="2400" b="1" dirty="0">
                <a:solidFill>
                  <a:schemeClr val="tx1"/>
                </a:solidFill>
              </a:rPr>
              <a:t> </a:t>
            </a:r>
            <a:r>
              <a:rPr lang="en-US" sz="2400" dirty="0">
                <a:solidFill>
                  <a:schemeClr val="tx1"/>
                </a:solidFill>
              </a:rPr>
              <a:t>(void);</a:t>
            </a:r>
          </a:p>
          <a:p>
            <a:pPr marL="177800" indent="0">
              <a:buNone/>
            </a:pPr>
            <a:r>
              <a:rPr lang="en-US" sz="2400" b="1" dirty="0">
                <a:solidFill>
                  <a:schemeClr val="tx1"/>
                </a:solidFill>
              </a:rPr>
              <a:t>         ~ </a:t>
            </a:r>
            <a:r>
              <a:rPr lang="en-US" sz="2400" b="1" dirty="0" err="1">
                <a:solidFill>
                  <a:schemeClr val="tx1"/>
                </a:solidFill>
              </a:rPr>
              <a:t>CErrorHandling</a:t>
            </a:r>
            <a:r>
              <a:rPr lang="en-US" sz="2400" b="1" dirty="0">
                <a:solidFill>
                  <a:schemeClr val="tx1"/>
                </a:solidFill>
              </a:rPr>
              <a:t> </a:t>
            </a:r>
            <a:r>
              <a:rPr lang="en-US" sz="2400" dirty="0">
                <a:solidFill>
                  <a:schemeClr val="tx1"/>
                </a:solidFill>
              </a:rPr>
              <a:t>(void);</a:t>
            </a:r>
          </a:p>
          <a:p>
            <a:pPr marL="177800" indent="0">
              <a:buNone/>
            </a:pPr>
            <a:r>
              <a:rPr lang="en-US" sz="2400" b="1" dirty="0">
                <a:solidFill>
                  <a:schemeClr val="tx1"/>
                </a:solidFill>
              </a:rPr>
              <a:t>	 void </a:t>
            </a:r>
            <a:r>
              <a:rPr lang="en-US" sz="2400" b="1" dirty="0" err="1">
                <a:solidFill>
                  <a:schemeClr val="tx1"/>
                </a:solidFill>
              </a:rPr>
              <a:t>init</a:t>
            </a:r>
            <a:r>
              <a:rPr lang="en-US" sz="2400" b="1" dirty="0">
                <a:solidFill>
                  <a:schemeClr val="tx1"/>
                </a:solidFill>
              </a:rPr>
              <a:t> </a:t>
            </a:r>
            <a:r>
              <a:rPr lang="en-US" sz="2400" dirty="0">
                <a:solidFill>
                  <a:schemeClr val="tx1"/>
                </a:solidFill>
              </a:rPr>
              <a:t>(void);</a:t>
            </a:r>
          </a:p>
          <a:p>
            <a:pPr marL="177800" indent="0">
              <a:buNone/>
            </a:pPr>
            <a:r>
              <a:rPr lang="pt-PT" sz="2400" dirty="0">
                <a:solidFill>
                  <a:schemeClr val="tx1"/>
                </a:solidFill>
              </a:rPr>
              <a:t>	</a:t>
            </a:r>
            <a:r>
              <a:rPr lang="pt-PT" sz="2400" b="1" dirty="0">
                <a:solidFill>
                  <a:schemeClr val="tx1"/>
                </a:solidFill>
              </a:rPr>
              <a:t> </a:t>
            </a:r>
            <a:r>
              <a:rPr lang="pt-PT" sz="2400" b="1" dirty="0" err="1">
                <a:solidFill>
                  <a:schemeClr val="tx1"/>
                </a:solidFill>
              </a:rPr>
              <a:t>void</a:t>
            </a:r>
            <a:r>
              <a:rPr lang="pt-PT" sz="2400" b="1" dirty="0">
                <a:solidFill>
                  <a:schemeClr val="tx1"/>
                </a:solidFill>
              </a:rPr>
              <a:t> </a:t>
            </a:r>
            <a:r>
              <a:rPr lang="pt-PT" sz="2400" b="1" dirty="0" err="1">
                <a:solidFill>
                  <a:schemeClr val="tx1"/>
                </a:solidFill>
              </a:rPr>
              <a:t>Catch_Error</a:t>
            </a:r>
            <a:r>
              <a:rPr lang="pt-PT" sz="2400" dirty="0">
                <a:solidFill>
                  <a:schemeClr val="tx1"/>
                </a:solidFill>
              </a:rPr>
              <a:t>(</a:t>
            </a:r>
            <a:r>
              <a:rPr lang="pt-PT" sz="2400" dirty="0" err="1">
                <a:solidFill>
                  <a:schemeClr val="tx1"/>
                </a:solidFill>
              </a:rPr>
              <a:t>void</a:t>
            </a:r>
            <a:r>
              <a:rPr lang="pt-PT" sz="2400" dirty="0">
                <a:solidFill>
                  <a:schemeClr val="tx1"/>
                </a:solidFill>
              </a:rPr>
              <a:t>); </a:t>
            </a:r>
            <a:endParaRPr lang="en-US" sz="2400" dirty="0">
              <a:solidFill>
                <a:schemeClr val="tx1"/>
              </a:solidFill>
            </a:endParaRPr>
          </a:p>
          <a:p>
            <a:pPr marL="177800" indent="0">
              <a:buNone/>
            </a:pPr>
            <a:r>
              <a:rPr lang="en-US" sz="2400" b="1" dirty="0">
                <a:solidFill>
                  <a:schemeClr val="tx1"/>
                </a:solidFill>
              </a:rPr>
              <a:t>};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b="1" dirty="0" err="1">
                <a:solidFill>
                  <a:schemeClr val="tx1"/>
                </a:solidFill>
              </a:rPr>
              <a:t>Headers</a:t>
            </a:r>
            <a:br>
              <a:rPr lang="pt-PT" b="1" dirty="0">
                <a:solidFill>
                  <a:schemeClr val="tx1"/>
                </a:solidFill>
              </a:rPr>
            </a:br>
            <a:r>
              <a:rPr lang="pt-PT" b="1" dirty="0">
                <a:solidFill>
                  <a:schemeClr val="tx1"/>
                </a:solidFill>
              </a:rPr>
              <a:t> </a:t>
            </a:r>
            <a:r>
              <a:rPr lang="pt-PT" b="1" dirty="0" err="1">
                <a:solidFill>
                  <a:schemeClr val="tx1"/>
                </a:solidFill>
              </a:rPr>
              <a:t>Controller</a:t>
            </a:r>
            <a:r>
              <a:rPr lang="pt-PT" b="1" dirty="0">
                <a:solidFill>
                  <a:schemeClr val="tx1"/>
                </a:solidFill>
              </a:rPr>
              <a:t> </a:t>
            </a:r>
            <a:r>
              <a:rPr lang="pt-PT" b="1" dirty="0" err="1">
                <a:solidFill>
                  <a:schemeClr val="tx1"/>
                </a:solidFill>
              </a:rPr>
              <a:t>System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497697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exto 1"/>
          <p:cNvSpPr>
            <a:spLocks noGrp="1"/>
          </p:cNvSpPr>
          <p:nvPr>
            <p:ph type="body" idx="1"/>
          </p:nvPr>
        </p:nvSpPr>
        <p:spPr>
          <a:xfrm>
            <a:off x="1151427" y="498208"/>
            <a:ext cx="7684782" cy="6359791"/>
          </a:xfrm>
        </p:spPr>
        <p:txBody>
          <a:bodyPr/>
          <a:lstStyle/>
          <a:p>
            <a:pPr marL="177800" indent="0">
              <a:buNone/>
            </a:pPr>
            <a:endParaRPr lang="pt-PT" sz="2400" b="1" dirty="0"/>
          </a:p>
          <a:p>
            <a:pPr marL="177800" indent="0">
              <a:buNone/>
            </a:pPr>
            <a:endParaRPr lang="pt-PT" sz="2400" b="1" dirty="0">
              <a:solidFill>
                <a:schemeClr val="tx1"/>
              </a:solidFill>
            </a:endParaRPr>
          </a:p>
          <a:p>
            <a:pPr marL="177800" indent="0">
              <a:buNone/>
            </a:pPr>
            <a:r>
              <a:rPr lang="pt-PT" b="1" dirty="0" err="1">
                <a:solidFill>
                  <a:schemeClr val="tx1"/>
                </a:solidFill>
              </a:rPr>
              <a:t>Controller</a:t>
            </a:r>
            <a:r>
              <a:rPr lang="pt-PT" b="1" dirty="0">
                <a:solidFill>
                  <a:schemeClr val="tx1"/>
                </a:solidFill>
              </a:rPr>
              <a:t> </a:t>
            </a:r>
            <a:r>
              <a:rPr lang="pt-PT" b="1" dirty="0" err="1">
                <a:solidFill>
                  <a:schemeClr val="tx1"/>
                </a:solidFill>
              </a:rPr>
              <a:t>System</a:t>
            </a:r>
            <a:r>
              <a:rPr lang="pt-PT" b="1" dirty="0">
                <a:solidFill>
                  <a:schemeClr val="tx1"/>
                </a:solidFill>
              </a:rPr>
              <a:t> </a:t>
            </a:r>
            <a:r>
              <a:rPr lang="pt-PT" b="1" dirty="0" err="1">
                <a:solidFill>
                  <a:schemeClr val="tx1"/>
                </a:solidFill>
              </a:rPr>
              <a:t>ISRs</a:t>
            </a:r>
            <a:r>
              <a:rPr lang="pt-PT" b="1" dirty="0">
                <a:solidFill>
                  <a:schemeClr val="tx1"/>
                </a:solidFill>
              </a:rPr>
              <a:t>: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pt-PT" sz="2400" dirty="0" err="1">
                <a:solidFill>
                  <a:schemeClr val="tx1"/>
                </a:solidFill>
              </a:rPr>
              <a:t>void</a:t>
            </a:r>
            <a:r>
              <a:rPr lang="pt-PT" sz="2400" dirty="0">
                <a:solidFill>
                  <a:schemeClr val="tx1"/>
                </a:solidFill>
              </a:rPr>
              <a:t> </a:t>
            </a:r>
            <a:r>
              <a:rPr lang="pt-PT" sz="2400" dirty="0" err="1">
                <a:solidFill>
                  <a:schemeClr val="tx1"/>
                </a:solidFill>
              </a:rPr>
              <a:t>ISR_INT_Accelerometer</a:t>
            </a:r>
            <a:r>
              <a:rPr lang="pt-PT" sz="2400" dirty="0">
                <a:solidFill>
                  <a:schemeClr val="tx1"/>
                </a:solidFill>
              </a:rPr>
              <a:t>(</a:t>
            </a:r>
            <a:r>
              <a:rPr lang="pt-PT" sz="2400" dirty="0" err="1">
                <a:solidFill>
                  <a:schemeClr val="tx1"/>
                </a:solidFill>
              </a:rPr>
              <a:t>void</a:t>
            </a:r>
            <a:r>
              <a:rPr lang="pt-PT" sz="2400" dirty="0">
                <a:solidFill>
                  <a:schemeClr val="tx1"/>
                </a:solidFill>
              </a:rPr>
              <a:t>);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pt-PT" sz="2400" dirty="0" err="1">
                <a:solidFill>
                  <a:schemeClr val="tx1"/>
                </a:solidFill>
              </a:rPr>
              <a:t>void</a:t>
            </a:r>
            <a:r>
              <a:rPr lang="pt-PT" sz="2400" dirty="0">
                <a:solidFill>
                  <a:schemeClr val="tx1"/>
                </a:solidFill>
              </a:rPr>
              <a:t> </a:t>
            </a:r>
            <a:r>
              <a:rPr lang="pt-PT" sz="2400" dirty="0" err="1">
                <a:solidFill>
                  <a:schemeClr val="tx1"/>
                </a:solidFill>
              </a:rPr>
              <a:t>ISR_OnOff_Button</a:t>
            </a:r>
            <a:r>
              <a:rPr lang="pt-PT" sz="2400" dirty="0">
                <a:solidFill>
                  <a:schemeClr val="tx1"/>
                </a:solidFill>
              </a:rPr>
              <a:t>(</a:t>
            </a:r>
            <a:r>
              <a:rPr lang="pt-PT" sz="2400" dirty="0" err="1">
                <a:solidFill>
                  <a:schemeClr val="tx1"/>
                </a:solidFill>
              </a:rPr>
              <a:t>void</a:t>
            </a:r>
            <a:r>
              <a:rPr lang="pt-PT" sz="2400" dirty="0">
                <a:solidFill>
                  <a:schemeClr val="tx1"/>
                </a:solidFill>
              </a:rPr>
              <a:t>)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pt-PT" sz="2400" dirty="0" err="1">
                <a:solidFill>
                  <a:schemeClr val="tx1"/>
                </a:solidFill>
              </a:rPr>
              <a:t>void</a:t>
            </a:r>
            <a:r>
              <a:rPr lang="pt-PT" sz="2400" dirty="0">
                <a:solidFill>
                  <a:schemeClr val="tx1"/>
                </a:solidFill>
              </a:rPr>
              <a:t> </a:t>
            </a:r>
            <a:r>
              <a:rPr lang="pt-PT" sz="2400" dirty="0" err="1">
                <a:solidFill>
                  <a:schemeClr val="tx1"/>
                </a:solidFill>
              </a:rPr>
              <a:t>ISR_Mic_Record</a:t>
            </a:r>
            <a:r>
              <a:rPr lang="pt-PT" sz="2400" dirty="0">
                <a:solidFill>
                  <a:schemeClr val="tx1"/>
                </a:solidFill>
              </a:rPr>
              <a:t>(</a:t>
            </a:r>
            <a:r>
              <a:rPr lang="pt-PT" sz="2400" dirty="0" err="1">
                <a:solidFill>
                  <a:schemeClr val="tx1"/>
                </a:solidFill>
              </a:rPr>
              <a:t>void</a:t>
            </a:r>
            <a:r>
              <a:rPr lang="pt-PT" sz="2400" dirty="0">
                <a:solidFill>
                  <a:schemeClr val="tx1"/>
                </a:solidFill>
              </a:rPr>
              <a:t>);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pt-PT" sz="2400" dirty="0" err="1">
                <a:solidFill>
                  <a:schemeClr val="tx1"/>
                </a:solidFill>
              </a:rPr>
              <a:t>Void</a:t>
            </a:r>
            <a:r>
              <a:rPr lang="pt-PT" sz="2400" dirty="0">
                <a:solidFill>
                  <a:schemeClr val="tx1"/>
                </a:solidFill>
              </a:rPr>
              <a:t> </a:t>
            </a:r>
            <a:r>
              <a:rPr lang="pt-PT" sz="2400" dirty="0" err="1">
                <a:solidFill>
                  <a:schemeClr val="tx1"/>
                </a:solidFill>
              </a:rPr>
              <a:t>ISR_Timer_Tick</a:t>
            </a:r>
            <a:r>
              <a:rPr lang="pt-PT" sz="2400" dirty="0">
                <a:solidFill>
                  <a:schemeClr val="tx1"/>
                </a:solidFill>
              </a:rPr>
              <a:t>(</a:t>
            </a:r>
            <a:r>
              <a:rPr lang="pt-PT" sz="2400" dirty="0" err="1">
                <a:solidFill>
                  <a:schemeClr val="tx1"/>
                </a:solidFill>
              </a:rPr>
              <a:t>void</a:t>
            </a:r>
            <a:r>
              <a:rPr lang="pt-PT" sz="2400" dirty="0">
                <a:solidFill>
                  <a:schemeClr val="tx1"/>
                </a:solidFill>
              </a:rPr>
              <a:t>);</a:t>
            </a:r>
          </a:p>
          <a:p>
            <a:pPr marL="177800" indent="0">
              <a:lnSpc>
                <a:spcPct val="150000"/>
              </a:lnSpc>
              <a:buNone/>
            </a:pPr>
            <a:r>
              <a:rPr lang="pt-PT" b="1" dirty="0" err="1">
                <a:solidFill>
                  <a:schemeClr val="tx1"/>
                </a:solidFill>
              </a:rPr>
              <a:t>Controller</a:t>
            </a:r>
            <a:r>
              <a:rPr lang="pt-PT" b="1" dirty="0">
                <a:solidFill>
                  <a:schemeClr val="tx1"/>
                </a:solidFill>
              </a:rPr>
              <a:t> </a:t>
            </a:r>
            <a:r>
              <a:rPr lang="pt-PT" b="1" dirty="0" err="1">
                <a:solidFill>
                  <a:schemeClr val="tx1"/>
                </a:solidFill>
              </a:rPr>
              <a:t>System</a:t>
            </a:r>
            <a:r>
              <a:rPr lang="pt-PT" b="1" dirty="0">
                <a:solidFill>
                  <a:schemeClr val="tx1"/>
                </a:solidFill>
              </a:rPr>
              <a:t> Global </a:t>
            </a:r>
            <a:r>
              <a:rPr lang="pt-PT" b="1" dirty="0" err="1">
                <a:solidFill>
                  <a:schemeClr val="tx1"/>
                </a:solidFill>
              </a:rPr>
              <a:t>Variables</a:t>
            </a:r>
            <a:r>
              <a:rPr lang="pt-PT" b="1" dirty="0">
                <a:solidFill>
                  <a:schemeClr val="tx1"/>
                </a:solidFill>
              </a:rPr>
              <a:t>: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pt-PT" sz="2400" dirty="0" err="1">
                <a:solidFill>
                  <a:schemeClr val="tx1"/>
                </a:solidFill>
              </a:rPr>
              <a:t>bool</a:t>
            </a:r>
            <a:r>
              <a:rPr lang="pt-PT" sz="2400" dirty="0">
                <a:solidFill>
                  <a:schemeClr val="tx1"/>
                </a:solidFill>
              </a:rPr>
              <a:t> </a:t>
            </a:r>
            <a:r>
              <a:rPr lang="pt-PT" sz="2400" dirty="0" err="1">
                <a:solidFill>
                  <a:schemeClr val="tx1"/>
                </a:solidFill>
              </a:rPr>
              <a:t>Input_Mode</a:t>
            </a:r>
            <a:r>
              <a:rPr lang="pt-PT" sz="2400" dirty="0">
                <a:solidFill>
                  <a:schemeClr val="tx1"/>
                </a:solidFill>
              </a:rPr>
              <a:t>;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pt-PT" sz="2400" dirty="0" err="1">
                <a:solidFill>
                  <a:schemeClr val="tx1"/>
                </a:solidFill>
              </a:rPr>
              <a:t>bool</a:t>
            </a:r>
            <a:r>
              <a:rPr lang="pt-PT" sz="2400" dirty="0">
                <a:solidFill>
                  <a:schemeClr val="tx1"/>
                </a:solidFill>
              </a:rPr>
              <a:t> </a:t>
            </a:r>
            <a:r>
              <a:rPr lang="pt-PT" sz="2400" dirty="0" err="1">
                <a:solidFill>
                  <a:schemeClr val="tx1"/>
                </a:solidFill>
              </a:rPr>
              <a:t>OnOff</a:t>
            </a:r>
            <a:endParaRPr lang="pt-PT" sz="2400" dirty="0">
              <a:solidFill>
                <a:schemeClr val="tx1"/>
              </a:solidFill>
            </a:endParaRPr>
          </a:p>
          <a:p>
            <a:pPr marL="177800" indent="0">
              <a:lnSpc>
                <a:spcPct val="150000"/>
              </a:lnSpc>
              <a:buNone/>
            </a:pPr>
            <a:endParaRPr lang="pt-PT" sz="2400" dirty="0"/>
          </a:p>
          <a:p>
            <a:pPr marL="177800" indent="0">
              <a:buNone/>
            </a:pPr>
            <a:endParaRPr lang="pt-PT" sz="2400" b="1" dirty="0"/>
          </a:p>
          <a:p>
            <a:pPr marL="177800" indent="0">
              <a:buNone/>
            </a:pPr>
            <a:endParaRPr lang="pt-PT" sz="2400" b="1" dirty="0"/>
          </a:p>
          <a:p>
            <a:pPr marL="177800" indent="0">
              <a:buNone/>
            </a:pPr>
            <a:endParaRPr lang="en-US" sz="2400" b="1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b="1" dirty="0" err="1">
                <a:solidFill>
                  <a:schemeClr val="tx1"/>
                </a:solidFill>
              </a:rPr>
              <a:t>Headers</a:t>
            </a:r>
            <a:br>
              <a:rPr lang="pt-PT" b="1" dirty="0">
                <a:solidFill>
                  <a:schemeClr val="tx1"/>
                </a:solidFill>
              </a:rPr>
            </a:br>
            <a:r>
              <a:rPr lang="pt-PT" b="1" dirty="0">
                <a:solidFill>
                  <a:schemeClr val="tx1"/>
                </a:solidFill>
              </a:rPr>
              <a:t> </a:t>
            </a:r>
            <a:r>
              <a:rPr lang="pt-PT" b="1" dirty="0" err="1">
                <a:solidFill>
                  <a:schemeClr val="tx1"/>
                </a:solidFill>
              </a:rPr>
              <a:t>Controller</a:t>
            </a:r>
            <a:r>
              <a:rPr lang="pt-PT" b="1" dirty="0">
                <a:solidFill>
                  <a:schemeClr val="tx1"/>
                </a:solidFill>
              </a:rPr>
              <a:t> </a:t>
            </a:r>
            <a:r>
              <a:rPr lang="pt-PT" b="1" dirty="0" err="1">
                <a:solidFill>
                  <a:schemeClr val="tx1"/>
                </a:solidFill>
              </a:rPr>
              <a:t>System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640326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exto 1"/>
          <p:cNvSpPr>
            <a:spLocks noGrp="1"/>
          </p:cNvSpPr>
          <p:nvPr>
            <p:ph type="body" idx="1"/>
          </p:nvPr>
        </p:nvSpPr>
        <p:spPr>
          <a:xfrm>
            <a:off x="1459218" y="1072599"/>
            <a:ext cx="7684782" cy="6064370"/>
          </a:xfrm>
        </p:spPr>
        <p:txBody>
          <a:bodyPr/>
          <a:lstStyle/>
          <a:p>
            <a:pPr marL="177800" indent="0">
              <a:buNone/>
            </a:pPr>
            <a:endParaRPr lang="en-US" sz="2400" b="1" dirty="0">
              <a:solidFill>
                <a:schemeClr val="tx1"/>
              </a:solidFill>
            </a:endParaRPr>
          </a:p>
          <a:p>
            <a:pPr marL="177800" indent="0">
              <a:buNone/>
            </a:pPr>
            <a:r>
              <a:rPr lang="en-US" sz="2400" b="1" dirty="0">
                <a:solidFill>
                  <a:schemeClr val="tx1"/>
                </a:solidFill>
              </a:rPr>
              <a:t>class CGUI {	</a:t>
            </a:r>
          </a:p>
          <a:p>
            <a:pPr marL="177800" indent="0">
              <a:buNone/>
            </a:pPr>
            <a:r>
              <a:rPr lang="pt-PT" sz="2400" b="1" dirty="0">
                <a:solidFill>
                  <a:schemeClr val="tx1"/>
                </a:solidFill>
              </a:rPr>
              <a:t>    </a:t>
            </a:r>
            <a:r>
              <a:rPr lang="pt-PT" sz="2400" b="1" dirty="0" err="1">
                <a:solidFill>
                  <a:schemeClr val="tx1"/>
                </a:solidFill>
              </a:rPr>
              <a:t>private</a:t>
            </a:r>
            <a:r>
              <a:rPr lang="pt-PT" sz="2400" b="1" dirty="0">
                <a:solidFill>
                  <a:schemeClr val="tx1"/>
                </a:solidFill>
              </a:rPr>
              <a:t>:</a:t>
            </a:r>
          </a:p>
          <a:p>
            <a:pPr marL="177800" indent="0">
              <a:buNone/>
            </a:pPr>
            <a:r>
              <a:rPr lang="pt-PT" sz="2400" b="1" dirty="0">
                <a:solidFill>
                  <a:schemeClr val="tx1"/>
                </a:solidFill>
              </a:rPr>
              <a:t>	uint8_t </a:t>
            </a:r>
            <a:r>
              <a:rPr lang="pt-PT" sz="2400" b="1" dirty="0" err="1">
                <a:solidFill>
                  <a:schemeClr val="tx1"/>
                </a:solidFill>
              </a:rPr>
              <a:t>m_X_AxisPosition</a:t>
            </a:r>
            <a:r>
              <a:rPr lang="pt-PT" sz="2400" b="1" dirty="0">
                <a:solidFill>
                  <a:schemeClr val="tx1"/>
                </a:solidFill>
              </a:rPr>
              <a:t>;</a:t>
            </a:r>
          </a:p>
          <a:p>
            <a:pPr marL="177800" indent="0">
              <a:buNone/>
            </a:pPr>
            <a:r>
              <a:rPr lang="pt-PT" sz="2400" b="1" dirty="0">
                <a:solidFill>
                  <a:schemeClr val="tx1"/>
                </a:solidFill>
              </a:rPr>
              <a:t>           uint8_t </a:t>
            </a:r>
            <a:r>
              <a:rPr lang="pt-PT" sz="2400" b="1" dirty="0" err="1">
                <a:solidFill>
                  <a:schemeClr val="tx1"/>
                </a:solidFill>
              </a:rPr>
              <a:t>m_Y_AxisPosition</a:t>
            </a:r>
            <a:r>
              <a:rPr lang="pt-PT" sz="2400" b="1" dirty="0">
                <a:solidFill>
                  <a:schemeClr val="tx1"/>
                </a:solidFill>
              </a:rPr>
              <a:t>;</a:t>
            </a:r>
          </a:p>
          <a:p>
            <a:pPr marL="177800" indent="0">
              <a:buNone/>
            </a:pPr>
            <a:r>
              <a:rPr lang="pt-PT" sz="2400" b="1" dirty="0">
                <a:solidFill>
                  <a:schemeClr val="tx1"/>
                </a:solidFill>
              </a:rPr>
              <a:t>	uint8_t </a:t>
            </a:r>
            <a:r>
              <a:rPr lang="pt-PT" sz="2400" b="1" dirty="0" err="1">
                <a:solidFill>
                  <a:schemeClr val="tx1"/>
                </a:solidFill>
              </a:rPr>
              <a:t>m_IR_Distance</a:t>
            </a:r>
            <a:r>
              <a:rPr lang="pt-PT" sz="2400" b="1" dirty="0">
                <a:solidFill>
                  <a:schemeClr val="tx1"/>
                </a:solidFill>
              </a:rPr>
              <a:t>;</a:t>
            </a:r>
          </a:p>
          <a:p>
            <a:pPr marL="177800" indent="0">
              <a:buNone/>
            </a:pPr>
            <a:r>
              <a:rPr lang="pt-PT" sz="2400" b="1" dirty="0">
                <a:solidFill>
                  <a:schemeClr val="tx1"/>
                </a:solidFill>
              </a:rPr>
              <a:t>	uint8_t </a:t>
            </a:r>
            <a:r>
              <a:rPr lang="pt-PT" sz="2400" b="1" dirty="0" err="1">
                <a:solidFill>
                  <a:schemeClr val="tx1"/>
                </a:solidFill>
              </a:rPr>
              <a:t>m_US_Distance</a:t>
            </a:r>
            <a:r>
              <a:rPr lang="pt-PT" sz="2400" b="1" dirty="0">
                <a:solidFill>
                  <a:schemeClr val="tx1"/>
                </a:solidFill>
              </a:rPr>
              <a:t>;</a:t>
            </a:r>
          </a:p>
          <a:p>
            <a:pPr marL="177800" indent="0">
              <a:buNone/>
            </a:pPr>
            <a:r>
              <a:rPr lang="pt-PT" sz="2400" b="1" dirty="0">
                <a:solidFill>
                  <a:schemeClr val="tx1"/>
                </a:solidFill>
              </a:rPr>
              <a:t>	</a:t>
            </a:r>
            <a:r>
              <a:rPr lang="pt-PT" sz="2400" b="1" dirty="0" err="1">
                <a:solidFill>
                  <a:schemeClr val="tx1"/>
                </a:solidFill>
              </a:rPr>
              <a:t>static</a:t>
            </a:r>
            <a:r>
              <a:rPr lang="pt-PT" sz="2400" b="1" dirty="0">
                <a:solidFill>
                  <a:schemeClr val="tx1"/>
                </a:solidFill>
              </a:rPr>
              <a:t> </a:t>
            </a:r>
            <a:r>
              <a:rPr lang="pt-PT" sz="2400" b="1" dirty="0" err="1">
                <a:solidFill>
                  <a:schemeClr val="tx1"/>
                </a:solidFill>
              </a:rPr>
              <a:t>void</a:t>
            </a:r>
            <a:r>
              <a:rPr lang="pt-PT" sz="2400" b="1" dirty="0">
                <a:solidFill>
                  <a:schemeClr val="tx1"/>
                </a:solidFill>
              </a:rPr>
              <a:t> </a:t>
            </a:r>
            <a:r>
              <a:rPr lang="pt-PT" sz="2400" b="1" dirty="0" err="1">
                <a:solidFill>
                  <a:schemeClr val="tx1"/>
                </a:solidFill>
              </a:rPr>
              <a:t>Update_GUI</a:t>
            </a:r>
            <a:r>
              <a:rPr lang="pt-PT" sz="2400" dirty="0">
                <a:solidFill>
                  <a:schemeClr val="tx1"/>
                </a:solidFill>
              </a:rPr>
              <a:t>(</a:t>
            </a:r>
            <a:r>
              <a:rPr lang="pt-PT" sz="2400" dirty="0" err="1">
                <a:solidFill>
                  <a:schemeClr val="tx1"/>
                </a:solidFill>
              </a:rPr>
              <a:t>void</a:t>
            </a:r>
            <a:r>
              <a:rPr lang="pt-PT" sz="2400" dirty="0">
                <a:solidFill>
                  <a:schemeClr val="tx1"/>
                </a:solidFill>
              </a:rPr>
              <a:t>);</a:t>
            </a:r>
          </a:p>
          <a:p>
            <a:pPr marL="177800" indent="0">
              <a:buNone/>
            </a:pPr>
            <a:endParaRPr lang="en-US" sz="2400" b="1" dirty="0">
              <a:solidFill>
                <a:schemeClr val="tx1"/>
              </a:solidFill>
            </a:endParaRPr>
          </a:p>
          <a:p>
            <a:pPr marL="177800" indent="0">
              <a:buNone/>
            </a:pPr>
            <a:r>
              <a:rPr lang="en-US" sz="2400" b="1" dirty="0">
                <a:solidFill>
                  <a:schemeClr val="tx1"/>
                </a:solidFill>
              </a:rPr>
              <a:t>    public:</a:t>
            </a:r>
          </a:p>
          <a:p>
            <a:pPr marL="177800" indent="0">
              <a:buNone/>
            </a:pPr>
            <a:r>
              <a:rPr lang="en-US" sz="2400" b="1" dirty="0">
                <a:solidFill>
                  <a:schemeClr val="tx1"/>
                </a:solidFill>
              </a:rPr>
              <a:t>            CGUI </a:t>
            </a:r>
            <a:r>
              <a:rPr lang="en-US" sz="2400" dirty="0">
                <a:solidFill>
                  <a:schemeClr val="tx1"/>
                </a:solidFill>
              </a:rPr>
              <a:t>(void);</a:t>
            </a:r>
          </a:p>
          <a:p>
            <a:pPr marL="177800" indent="0">
              <a:buNone/>
            </a:pPr>
            <a:r>
              <a:rPr lang="en-US" sz="2400" b="1" dirty="0">
                <a:solidFill>
                  <a:schemeClr val="tx1"/>
                </a:solidFill>
              </a:rPr>
              <a:t>         ~ CGUI </a:t>
            </a:r>
            <a:r>
              <a:rPr lang="en-US" sz="2400" dirty="0">
                <a:solidFill>
                  <a:schemeClr val="tx1"/>
                </a:solidFill>
              </a:rPr>
              <a:t>(void);</a:t>
            </a:r>
          </a:p>
          <a:p>
            <a:pPr marL="177800" indent="0">
              <a:buNone/>
            </a:pPr>
            <a:r>
              <a:rPr lang="en-US" sz="2400" b="1" dirty="0">
                <a:solidFill>
                  <a:schemeClr val="tx1"/>
                </a:solidFill>
              </a:rPr>
              <a:t>            void </a:t>
            </a:r>
            <a:r>
              <a:rPr lang="en-US" sz="2400" b="1" dirty="0" err="1">
                <a:solidFill>
                  <a:schemeClr val="tx1"/>
                </a:solidFill>
              </a:rPr>
              <a:t>init</a:t>
            </a:r>
            <a:r>
              <a:rPr lang="en-US" sz="2400" b="1" dirty="0">
                <a:solidFill>
                  <a:schemeClr val="tx1"/>
                </a:solidFill>
              </a:rPr>
              <a:t> </a:t>
            </a:r>
            <a:r>
              <a:rPr lang="en-US" sz="2400" dirty="0">
                <a:solidFill>
                  <a:schemeClr val="tx1"/>
                </a:solidFill>
              </a:rPr>
              <a:t>(void);	</a:t>
            </a:r>
          </a:p>
          <a:p>
            <a:pPr marL="177800" indent="0">
              <a:buNone/>
            </a:pPr>
            <a:r>
              <a:rPr lang="en-US" sz="2400" b="1" dirty="0">
                <a:solidFill>
                  <a:schemeClr val="tx1"/>
                </a:solidFill>
              </a:rPr>
              <a:t>};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b="1" dirty="0" err="1">
                <a:solidFill>
                  <a:schemeClr val="tx1"/>
                </a:solidFill>
              </a:rPr>
              <a:t>Headers</a:t>
            </a:r>
            <a:br>
              <a:rPr lang="pt-PT" b="1" dirty="0">
                <a:solidFill>
                  <a:schemeClr val="tx1"/>
                </a:solidFill>
              </a:rPr>
            </a:br>
            <a:r>
              <a:rPr lang="pt-PT" b="1" dirty="0">
                <a:solidFill>
                  <a:schemeClr val="tx1"/>
                </a:solidFill>
              </a:rPr>
              <a:t> Desktop </a:t>
            </a:r>
            <a:r>
              <a:rPr lang="pt-PT" b="1" dirty="0" err="1">
                <a:solidFill>
                  <a:schemeClr val="tx1"/>
                </a:solidFill>
              </a:rPr>
              <a:t>Application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660844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exto 1"/>
          <p:cNvSpPr>
            <a:spLocks noGrp="1"/>
          </p:cNvSpPr>
          <p:nvPr>
            <p:ph type="body" idx="1"/>
          </p:nvPr>
        </p:nvSpPr>
        <p:spPr>
          <a:xfrm>
            <a:off x="1459218" y="1429060"/>
            <a:ext cx="7684782" cy="6064370"/>
          </a:xfrm>
        </p:spPr>
        <p:txBody>
          <a:bodyPr/>
          <a:lstStyle/>
          <a:p>
            <a:pPr marL="177800" indent="0">
              <a:buNone/>
            </a:pPr>
            <a:r>
              <a:rPr lang="en-US" sz="2400" b="1" dirty="0">
                <a:solidFill>
                  <a:schemeClr val="tx1"/>
                </a:solidFill>
              </a:rPr>
              <a:t>class </a:t>
            </a:r>
            <a:r>
              <a:rPr lang="en-US" sz="2400" b="1" dirty="0" err="1">
                <a:solidFill>
                  <a:schemeClr val="tx1"/>
                </a:solidFill>
              </a:rPr>
              <a:t>CCommand</a:t>
            </a:r>
            <a:r>
              <a:rPr lang="en-US" sz="2400" b="1" dirty="0">
                <a:solidFill>
                  <a:schemeClr val="tx1"/>
                </a:solidFill>
              </a:rPr>
              <a:t> {	</a:t>
            </a:r>
          </a:p>
          <a:p>
            <a:pPr marL="177800" indent="0">
              <a:buNone/>
            </a:pPr>
            <a:r>
              <a:rPr lang="pt-PT" sz="2400" b="1" dirty="0">
                <a:solidFill>
                  <a:schemeClr val="tx1"/>
                </a:solidFill>
              </a:rPr>
              <a:t>    </a:t>
            </a:r>
            <a:r>
              <a:rPr lang="pt-PT" sz="2400" b="1" dirty="0" err="1">
                <a:solidFill>
                  <a:schemeClr val="tx1"/>
                </a:solidFill>
              </a:rPr>
              <a:t>private</a:t>
            </a:r>
            <a:r>
              <a:rPr lang="pt-PT" sz="2400" b="1" dirty="0">
                <a:solidFill>
                  <a:schemeClr val="tx1"/>
                </a:solidFill>
              </a:rPr>
              <a:t>:</a:t>
            </a:r>
            <a:endParaRPr lang="en-US" sz="2400" b="1" dirty="0">
              <a:solidFill>
                <a:schemeClr val="tx1"/>
              </a:solidFill>
            </a:endParaRPr>
          </a:p>
          <a:p>
            <a:pPr marL="177800" indent="0">
              <a:buNone/>
            </a:pPr>
            <a:r>
              <a:rPr lang="pt-PT" sz="2400" b="1" dirty="0">
                <a:solidFill>
                  <a:schemeClr val="tx1"/>
                </a:solidFill>
              </a:rPr>
              <a:t>	char </a:t>
            </a:r>
            <a:r>
              <a:rPr lang="pt-PT" sz="2400" b="1" dirty="0" err="1">
                <a:solidFill>
                  <a:schemeClr val="tx1"/>
                </a:solidFill>
              </a:rPr>
              <a:t>m_Command</a:t>
            </a:r>
            <a:r>
              <a:rPr lang="pt-PT" sz="2400" b="1" dirty="0">
                <a:solidFill>
                  <a:schemeClr val="tx1"/>
                </a:solidFill>
              </a:rPr>
              <a:t>;</a:t>
            </a:r>
          </a:p>
          <a:p>
            <a:pPr marL="177800" indent="0">
              <a:buNone/>
            </a:pPr>
            <a:r>
              <a:rPr lang="pt-PT" sz="2400" b="1" dirty="0">
                <a:solidFill>
                  <a:schemeClr val="tx1"/>
                </a:solidFill>
              </a:rPr>
              <a:t>	</a:t>
            </a:r>
            <a:r>
              <a:rPr lang="pt-PT" sz="2400" b="1" dirty="0" err="1">
                <a:solidFill>
                  <a:schemeClr val="tx1"/>
                </a:solidFill>
              </a:rPr>
              <a:t>static</a:t>
            </a:r>
            <a:r>
              <a:rPr lang="pt-PT" sz="2400" b="1" dirty="0">
                <a:solidFill>
                  <a:schemeClr val="tx1"/>
                </a:solidFill>
              </a:rPr>
              <a:t> </a:t>
            </a:r>
            <a:r>
              <a:rPr lang="pt-PT" sz="2400" b="1" dirty="0" err="1">
                <a:solidFill>
                  <a:schemeClr val="tx1"/>
                </a:solidFill>
              </a:rPr>
              <a:t>void</a:t>
            </a:r>
            <a:r>
              <a:rPr lang="pt-PT" sz="2400" b="1" dirty="0">
                <a:solidFill>
                  <a:schemeClr val="tx1"/>
                </a:solidFill>
              </a:rPr>
              <a:t> Command_Handler</a:t>
            </a:r>
            <a:r>
              <a:rPr lang="pt-PT" sz="2400" dirty="0">
                <a:solidFill>
                  <a:schemeClr val="tx1"/>
                </a:solidFill>
              </a:rPr>
              <a:t>(</a:t>
            </a:r>
            <a:r>
              <a:rPr lang="pt-PT" sz="2400" dirty="0" err="1">
                <a:solidFill>
                  <a:schemeClr val="tx1"/>
                </a:solidFill>
              </a:rPr>
              <a:t>void</a:t>
            </a:r>
            <a:r>
              <a:rPr lang="pt-PT" sz="2400" dirty="0">
                <a:solidFill>
                  <a:schemeClr val="tx1"/>
                </a:solidFill>
              </a:rPr>
              <a:t>);</a:t>
            </a:r>
          </a:p>
          <a:p>
            <a:pPr marL="177800" indent="0">
              <a:buNone/>
            </a:pPr>
            <a:endParaRPr lang="en-US" sz="2400" b="1" dirty="0">
              <a:solidFill>
                <a:schemeClr val="tx1"/>
              </a:solidFill>
            </a:endParaRPr>
          </a:p>
          <a:p>
            <a:pPr marL="177800" indent="0">
              <a:buNone/>
            </a:pPr>
            <a:r>
              <a:rPr lang="en-US" sz="2400" b="1" dirty="0">
                <a:solidFill>
                  <a:schemeClr val="tx1"/>
                </a:solidFill>
              </a:rPr>
              <a:t>    public:</a:t>
            </a:r>
          </a:p>
          <a:p>
            <a:pPr marL="177800" indent="0">
              <a:buNone/>
            </a:pPr>
            <a:r>
              <a:rPr lang="en-US" sz="2400" b="1" dirty="0">
                <a:solidFill>
                  <a:schemeClr val="tx1"/>
                </a:solidFill>
              </a:rPr>
              <a:t>            </a:t>
            </a:r>
            <a:r>
              <a:rPr lang="en-US" sz="2400" b="1" dirty="0" err="1">
                <a:solidFill>
                  <a:schemeClr val="tx1"/>
                </a:solidFill>
              </a:rPr>
              <a:t>CCommand</a:t>
            </a:r>
            <a:r>
              <a:rPr lang="en-US" sz="2400" b="1" dirty="0">
                <a:solidFill>
                  <a:schemeClr val="tx1"/>
                </a:solidFill>
              </a:rPr>
              <a:t> </a:t>
            </a:r>
            <a:r>
              <a:rPr lang="en-US" sz="2400" dirty="0">
                <a:solidFill>
                  <a:schemeClr val="tx1"/>
                </a:solidFill>
              </a:rPr>
              <a:t>(void);</a:t>
            </a:r>
          </a:p>
          <a:p>
            <a:pPr marL="177800" indent="0">
              <a:buNone/>
            </a:pPr>
            <a:r>
              <a:rPr lang="en-US" sz="2400" b="1" dirty="0">
                <a:solidFill>
                  <a:schemeClr val="tx1"/>
                </a:solidFill>
              </a:rPr>
              <a:t>         ~ </a:t>
            </a:r>
            <a:r>
              <a:rPr lang="en-US" sz="2400" b="1" dirty="0" err="1">
                <a:solidFill>
                  <a:schemeClr val="tx1"/>
                </a:solidFill>
              </a:rPr>
              <a:t>CCommand</a:t>
            </a:r>
            <a:r>
              <a:rPr lang="en-US" sz="2400" b="1" dirty="0">
                <a:solidFill>
                  <a:schemeClr val="tx1"/>
                </a:solidFill>
              </a:rPr>
              <a:t> </a:t>
            </a:r>
            <a:r>
              <a:rPr lang="en-US" sz="2400" dirty="0">
                <a:solidFill>
                  <a:schemeClr val="tx1"/>
                </a:solidFill>
              </a:rPr>
              <a:t>(void);</a:t>
            </a:r>
          </a:p>
          <a:p>
            <a:pPr marL="177800" indent="0">
              <a:buNone/>
            </a:pPr>
            <a:r>
              <a:rPr lang="en-US" sz="2400" b="1" dirty="0">
                <a:solidFill>
                  <a:schemeClr val="tx1"/>
                </a:solidFill>
              </a:rPr>
              <a:t>            void </a:t>
            </a:r>
            <a:r>
              <a:rPr lang="en-US" sz="2400" b="1" dirty="0" err="1">
                <a:solidFill>
                  <a:schemeClr val="tx1"/>
                </a:solidFill>
              </a:rPr>
              <a:t>init</a:t>
            </a:r>
            <a:r>
              <a:rPr lang="en-US" sz="2400" b="1" dirty="0">
                <a:solidFill>
                  <a:schemeClr val="tx1"/>
                </a:solidFill>
              </a:rPr>
              <a:t> </a:t>
            </a:r>
            <a:r>
              <a:rPr lang="en-US" sz="2400" dirty="0">
                <a:solidFill>
                  <a:schemeClr val="tx1"/>
                </a:solidFill>
              </a:rPr>
              <a:t>(void);</a:t>
            </a:r>
          </a:p>
          <a:p>
            <a:pPr marL="177800" indent="0">
              <a:buNone/>
            </a:pPr>
            <a:r>
              <a:rPr lang="en-US" sz="2400" b="1" dirty="0">
                <a:solidFill>
                  <a:schemeClr val="tx1"/>
                </a:solidFill>
              </a:rPr>
              <a:t>            void </a:t>
            </a:r>
            <a:r>
              <a:rPr lang="en-US" sz="2400" b="1" dirty="0" err="1">
                <a:solidFill>
                  <a:schemeClr val="tx1"/>
                </a:solidFill>
              </a:rPr>
              <a:t>Get_Command</a:t>
            </a:r>
            <a:r>
              <a:rPr lang="en-US" sz="2400" b="1" dirty="0">
                <a:solidFill>
                  <a:schemeClr val="tx1"/>
                </a:solidFill>
              </a:rPr>
              <a:t> </a:t>
            </a:r>
            <a:r>
              <a:rPr lang="en-US" sz="2400" dirty="0">
                <a:solidFill>
                  <a:schemeClr val="tx1"/>
                </a:solidFill>
              </a:rPr>
              <a:t>(void);</a:t>
            </a:r>
          </a:p>
          <a:p>
            <a:pPr marL="177800" indent="0">
              <a:buNone/>
            </a:pPr>
            <a:r>
              <a:rPr lang="en-US" sz="2400" b="1" dirty="0">
                <a:solidFill>
                  <a:schemeClr val="tx1"/>
                </a:solidFill>
              </a:rPr>
              <a:t>};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b="1" dirty="0" err="1">
                <a:solidFill>
                  <a:schemeClr val="tx1"/>
                </a:solidFill>
              </a:rPr>
              <a:t>Headers</a:t>
            </a:r>
            <a:br>
              <a:rPr lang="pt-PT" b="1" dirty="0">
                <a:solidFill>
                  <a:schemeClr val="tx1"/>
                </a:solidFill>
              </a:rPr>
            </a:br>
            <a:r>
              <a:rPr lang="pt-PT" b="1" dirty="0">
                <a:solidFill>
                  <a:schemeClr val="tx1"/>
                </a:solidFill>
              </a:rPr>
              <a:t> Desktop </a:t>
            </a:r>
            <a:r>
              <a:rPr lang="pt-PT" b="1" dirty="0" err="1">
                <a:solidFill>
                  <a:schemeClr val="tx1"/>
                </a:solidFill>
              </a:rPr>
              <a:t>Application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197520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exto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7800" indent="0" algn="ctr">
              <a:buNone/>
            </a:pPr>
            <a:endParaRPr lang="pt-PT" sz="6600" dirty="0"/>
          </a:p>
          <a:p>
            <a:pPr marL="177800" indent="0" algn="ctr">
              <a:buNone/>
            </a:pPr>
            <a:endParaRPr lang="pt-PT" sz="6600" dirty="0"/>
          </a:p>
          <a:p>
            <a:pPr marL="177800" indent="0" algn="ctr">
              <a:buNone/>
            </a:pPr>
            <a:r>
              <a:rPr lang="pt-PT" sz="6600" dirty="0">
                <a:solidFill>
                  <a:schemeClr val="tx1"/>
                </a:solidFill>
              </a:rPr>
              <a:t>4. </a:t>
            </a:r>
            <a:r>
              <a:rPr lang="pt-PT" sz="6600" dirty="0" err="1">
                <a:solidFill>
                  <a:schemeClr val="tx1"/>
                </a:solidFill>
              </a:rPr>
              <a:t>Threads</a:t>
            </a:r>
            <a:r>
              <a:rPr lang="pt-PT" dirty="0">
                <a:solidFill>
                  <a:schemeClr val="tx1"/>
                </a:solidFill>
              </a:rPr>
              <a:t> 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52221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exto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7800" indent="0">
              <a:buNone/>
            </a:pPr>
            <a:r>
              <a:rPr lang="pt-PT" b="1" dirty="0">
                <a:solidFill>
                  <a:schemeClr val="tx1"/>
                </a:solidFill>
                <a:latin typeface="+mj-lt"/>
              </a:rPr>
              <a:t>Chassis </a:t>
            </a:r>
            <a:r>
              <a:rPr lang="pt-PT" b="1" dirty="0" err="1">
                <a:solidFill>
                  <a:schemeClr val="tx1"/>
                </a:solidFill>
                <a:latin typeface="+mj-lt"/>
              </a:rPr>
              <a:t>Specification</a:t>
            </a:r>
            <a:r>
              <a:rPr lang="pt-PT" b="1" dirty="0">
                <a:solidFill>
                  <a:schemeClr val="tx1"/>
                </a:solidFill>
                <a:latin typeface="+mj-lt"/>
              </a:rPr>
              <a:t>:</a:t>
            </a:r>
            <a:endParaRPr lang="en-US" b="1" dirty="0">
              <a:solidFill>
                <a:schemeClr val="tx1"/>
              </a:solidFill>
              <a:latin typeface="+mj-lt"/>
            </a:endParaRPr>
          </a:p>
          <a:p>
            <a:r>
              <a:rPr lang="en-US" dirty="0">
                <a:solidFill>
                  <a:schemeClr val="tx1"/>
                </a:solidFill>
                <a:latin typeface="+mj-lt"/>
              </a:rPr>
              <a:t> Chassis made from acrylic material</a:t>
            </a:r>
          </a:p>
          <a:p>
            <a:r>
              <a:rPr lang="en-US" altLang="en-US" dirty="0">
                <a:solidFill>
                  <a:schemeClr val="tx1"/>
                </a:solidFill>
                <a:latin typeface="+mj-lt"/>
              </a:rPr>
              <a:t> Product weight: 0.479 kg </a:t>
            </a:r>
          </a:p>
          <a:p>
            <a:endParaRPr lang="en-US" altLang="en-US" dirty="0">
              <a:solidFill>
                <a:schemeClr val="tx1"/>
              </a:solidFill>
              <a:latin typeface="+mj-lt"/>
            </a:endParaRP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b="1" dirty="0">
                <a:solidFill>
                  <a:schemeClr val="tx1"/>
                </a:solidFill>
                <a:latin typeface="+mj-lt"/>
              </a:rPr>
              <a:t>Motors Specifications:</a:t>
            </a:r>
          </a:p>
          <a:p>
            <a:pPr marL="457200" indent="-4572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dirty="0">
                <a:solidFill>
                  <a:schemeClr val="tx1"/>
                </a:solidFill>
                <a:latin typeface="+mj-lt"/>
              </a:rPr>
              <a:t>Motor Voltage: </a:t>
            </a:r>
            <a:r>
              <a:rPr lang="en-US" altLang="en-US" sz="2400" dirty="0">
                <a:solidFill>
                  <a:schemeClr val="tx1"/>
                </a:solidFill>
                <a:latin typeface="+mj-lt"/>
              </a:rPr>
              <a:t>3 - 12 V</a:t>
            </a:r>
            <a:endParaRPr lang="en-US" altLang="en-US" dirty="0">
              <a:solidFill>
                <a:schemeClr val="tx1"/>
              </a:solidFill>
              <a:latin typeface="+mj-lt"/>
            </a:endParaRPr>
          </a:p>
          <a:p>
            <a:pPr marL="457200" indent="-4572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dirty="0">
                <a:solidFill>
                  <a:schemeClr val="tx1"/>
                </a:solidFill>
                <a:latin typeface="+mj-lt"/>
              </a:rPr>
              <a:t>Motor Current: </a:t>
            </a:r>
            <a:r>
              <a:rPr lang="en-US" altLang="en-US" sz="2400" dirty="0">
                <a:solidFill>
                  <a:schemeClr val="tx1"/>
                </a:solidFill>
                <a:latin typeface="+mj-lt"/>
              </a:rPr>
              <a:t>70 mA (typical) - 250 mA (max)</a:t>
            </a:r>
            <a:endParaRPr lang="en-US" altLang="en-US" dirty="0">
              <a:solidFill>
                <a:schemeClr val="tx1"/>
              </a:solidFill>
              <a:latin typeface="+mj-lt"/>
            </a:endParaRPr>
          </a:p>
          <a:p>
            <a:pPr marL="457200" indent="-4572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dirty="0">
                <a:solidFill>
                  <a:schemeClr val="tx1"/>
                </a:solidFill>
                <a:latin typeface="+mj-lt"/>
              </a:rPr>
              <a:t>Speed: up to </a:t>
            </a:r>
            <a:r>
              <a:rPr lang="en-US" altLang="en-US" sz="2400" dirty="0">
                <a:solidFill>
                  <a:schemeClr val="tx1"/>
                </a:solidFill>
                <a:latin typeface="+mj-lt"/>
              </a:rPr>
              <a:t>170 RPM</a:t>
            </a:r>
            <a:endParaRPr lang="en-US" altLang="en-US" dirty="0">
              <a:solidFill>
                <a:schemeClr val="tx1"/>
              </a:solidFill>
              <a:latin typeface="+mj-lt"/>
            </a:endParaRPr>
          </a:p>
          <a:p>
            <a:pPr marL="457200" indent="-4572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dirty="0">
                <a:solidFill>
                  <a:schemeClr val="tx1"/>
                </a:solidFill>
                <a:latin typeface="+mj-lt"/>
              </a:rPr>
              <a:t>Torque: up to </a:t>
            </a:r>
            <a:r>
              <a:rPr lang="en-US" altLang="en-US" sz="2400" dirty="0">
                <a:solidFill>
                  <a:schemeClr val="tx1"/>
                </a:solidFill>
                <a:latin typeface="+mj-lt"/>
              </a:rPr>
              <a:t>0.8 Kg</a:t>
            </a:r>
            <a:endParaRPr lang="en-US" altLang="en-US" dirty="0">
              <a:solidFill>
                <a:schemeClr val="tx1"/>
              </a:solidFill>
              <a:latin typeface="+mj-lt"/>
            </a:endParaRPr>
          </a:p>
          <a:p>
            <a:pPr marL="457200" indent="-4572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dirty="0">
                <a:solidFill>
                  <a:schemeClr val="tx1"/>
                </a:solidFill>
                <a:latin typeface="+mj-lt"/>
              </a:rPr>
              <a:t>Gear Ration: </a:t>
            </a:r>
            <a:r>
              <a:rPr lang="en-US" altLang="en-US" sz="2400" dirty="0">
                <a:solidFill>
                  <a:schemeClr val="tx1"/>
                </a:solidFill>
                <a:latin typeface="+mj-lt"/>
              </a:rPr>
              <a:t>1:48</a:t>
            </a:r>
            <a:endParaRPr lang="en-US" altLang="en-US" dirty="0">
              <a:solidFill>
                <a:schemeClr val="tx1"/>
              </a:solidFill>
              <a:latin typeface="+mj-lt"/>
            </a:endParaRPr>
          </a:p>
          <a:p>
            <a:pPr marL="457200" indent="-4572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dirty="0">
                <a:solidFill>
                  <a:schemeClr val="tx1"/>
                </a:solidFill>
                <a:latin typeface="+mj-lt"/>
              </a:rPr>
              <a:t>Wheel Diameter: </a:t>
            </a:r>
            <a:r>
              <a:rPr lang="en-US" altLang="en-US" sz="2400" dirty="0">
                <a:solidFill>
                  <a:schemeClr val="tx1"/>
                </a:solidFill>
                <a:latin typeface="+mj-lt"/>
              </a:rPr>
              <a:t>66 mm</a:t>
            </a:r>
            <a:endParaRPr lang="en-US" altLang="en-US" dirty="0">
              <a:solidFill>
                <a:schemeClr val="tx1"/>
              </a:solidFill>
              <a:latin typeface="+mj-lt"/>
            </a:endParaRPr>
          </a:p>
          <a:p>
            <a:pPr marL="457200" indent="-4572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dirty="0">
                <a:solidFill>
                  <a:schemeClr val="tx1"/>
                </a:solidFill>
                <a:latin typeface="+mj-lt"/>
              </a:rPr>
              <a:t>Wheel Width: </a:t>
            </a:r>
            <a:r>
              <a:rPr lang="en-US" altLang="en-US" sz="2400" dirty="0">
                <a:solidFill>
                  <a:schemeClr val="tx1"/>
                </a:solidFill>
                <a:latin typeface="+mj-lt"/>
              </a:rPr>
              <a:t>27 mm</a:t>
            </a:r>
            <a:endParaRPr lang="en-US" altLang="en-US" dirty="0">
              <a:solidFill>
                <a:schemeClr val="tx1"/>
              </a:solidFill>
              <a:latin typeface="+mj-lt"/>
            </a:endParaRPr>
          </a:p>
          <a:p>
            <a:endParaRPr lang="en-US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  Smart Robot Kit</a:t>
            </a:r>
          </a:p>
        </p:txBody>
      </p:sp>
    </p:spTree>
    <p:extLst>
      <p:ext uri="{BB962C8B-B14F-4D97-AF65-F5344CB8AC3E}">
        <p14:creationId xmlns:p14="http://schemas.microsoft.com/office/powerpoint/2010/main" val="410184945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exto 1"/>
          <p:cNvSpPr>
            <a:spLocks noGrp="1"/>
          </p:cNvSpPr>
          <p:nvPr>
            <p:ph type="body" idx="1"/>
          </p:nvPr>
        </p:nvSpPr>
        <p:spPr>
          <a:xfrm>
            <a:off x="1295128" y="1196752"/>
            <a:ext cx="7848872" cy="5661247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400" b="1" dirty="0" err="1">
                <a:solidFill>
                  <a:schemeClr val="tx1"/>
                </a:solidFill>
              </a:rPr>
              <a:t>Send_Wifi_Thread</a:t>
            </a:r>
            <a:r>
              <a:rPr lang="en-US" sz="2400" b="1" dirty="0">
                <a:solidFill>
                  <a:schemeClr val="tx1"/>
                </a:solidFill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sz="2400" b="1" dirty="0" err="1">
                <a:solidFill>
                  <a:schemeClr val="tx1"/>
                </a:solidFill>
              </a:rPr>
              <a:t>Receive_Controller_Wifi_Thread</a:t>
            </a:r>
            <a:endParaRPr lang="en-US" sz="2400" b="1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2400" b="1" dirty="0" err="1">
                <a:solidFill>
                  <a:schemeClr val="tx1"/>
                </a:solidFill>
              </a:rPr>
              <a:t>Receive_Desktop_Wifi_Thread</a:t>
            </a:r>
            <a:endParaRPr lang="en-US" sz="2400" b="1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2400" b="1" dirty="0" err="1">
                <a:solidFill>
                  <a:schemeClr val="tx1"/>
                </a:solidFill>
              </a:rPr>
              <a:t>Command_Handler_Thread</a:t>
            </a:r>
            <a:endParaRPr lang="en-US" sz="2400" b="1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2400" b="1" dirty="0" err="1">
                <a:solidFill>
                  <a:schemeClr val="tx1"/>
                </a:solidFill>
              </a:rPr>
              <a:t>Motor_Controller_Thread</a:t>
            </a:r>
            <a:endParaRPr lang="en-US" sz="24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pt-PT" sz="2400" b="1" dirty="0" err="1">
                <a:solidFill>
                  <a:schemeClr val="tx1"/>
                </a:solidFill>
              </a:rPr>
              <a:t>Send_Alarm_Thread</a:t>
            </a:r>
            <a:endParaRPr lang="pt-PT" sz="2400" b="1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pt-PT" sz="2400" b="1" dirty="0" err="1">
                <a:solidFill>
                  <a:schemeClr val="tx1"/>
                </a:solidFill>
              </a:rPr>
              <a:t>Error_Handling_Thread</a:t>
            </a:r>
            <a:endParaRPr lang="en-US" sz="2400" dirty="0">
              <a:solidFill>
                <a:schemeClr val="tx1"/>
              </a:solidFill>
            </a:endParaRPr>
          </a:p>
          <a:p>
            <a:endParaRPr lang="en-US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Threads Overview</a:t>
            </a:r>
            <a:br>
              <a:rPr lang="en-US" b="1" dirty="0">
                <a:solidFill>
                  <a:schemeClr val="tx1"/>
                </a:solidFill>
              </a:rPr>
            </a:br>
            <a:r>
              <a:rPr lang="en-US" b="1" dirty="0">
                <a:solidFill>
                  <a:schemeClr val="tx1"/>
                </a:solidFill>
              </a:rPr>
              <a:t>Robot System</a:t>
            </a:r>
          </a:p>
        </p:txBody>
      </p:sp>
    </p:spTree>
    <p:extLst>
      <p:ext uri="{BB962C8B-B14F-4D97-AF65-F5344CB8AC3E}">
        <p14:creationId xmlns:p14="http://schemas.microsoft.com/office/powerpoint/2010/main" val="282644886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exto 1"/>
          <p:cNvSpPr>
            <a:spLocks noGrp="1"/>
          </p:cNvSpPr>
          <p:nvPr>
            <p:ph type="body" idx="1"/>
          </p:nvPr>
        </p:nvSpPr>
        <p:spPr>
          <a:xfrm>
            <a:off x="1295128" y="1340767"/>
            <a:ext cx="7597352" cy="5517233"/>
          </a:xfrm>
        </p:spPr>
        <p:txBody>
          <a:bodyPr/>
          <a:lstStyle/>
          <a:p>
            <a:r>
              <a:rPr lang="pt-PT" b="1" dirty="0" err="1">
                <a:solidFill>
                  <a:schemeClr val="tx1"/>
                </a:solidFill>
              </a:rPr>
              <a:t>Queue</a:t>
            </a:r>
            <a:endParaRPr lang="pt-PT" b="1" dirty="0">
              <a:solidFill>
                <a:schemeClr val="tx1"/>
              </a:solidFill>
            </a:endParaRPr>
          </a:p>
          <a:p>
            <a:pPr lvl="1">
              <a:buFont typeface="Wingdings" panose="05000000000000000000" pitchFamily="2" charset="2"/>
              <a:buChar char="v"/>
            </a:pPr>
            <a:r>
              <a:rPr lang="en-US" b="1" dirty="0" err="1">
                <a:solidFill>
                  <a:schemeClr val="tx1"/>
                </a:solidFill>
              </a:rPr>
              <a:t>Send_Alert_Queue</a:t>
            </a:r>
            <a:r>
              <a:rPr lang="en-US" dirty="0">
                <a:solidFill>
                  <a:schemeClr val="tx1"/>
                </a:solidFill>
              </a:rPr>
              <a:t> – This message queue is used to send data from the ISRs Thread to the </a:t>
            </a:r>
            <a:r>
              <a:rPr lang="en-US" dirty="0" err="1">
                <a:solidFill>
                  <a:schemeClr val="tx1"/>
                </a:solidFill>
              </a:rPr>
              <a:t>Send_Alarm</a:t>
            </a:r>
            <a:r>
              <a:rPr lang="en-US" dirty="0">
                <a:solidFill>
                  <a:schemeClr val="tx1"/>
                </a:solidFill>
              </a:rPr>
              <a:t> thread 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b="1" dirty="0" err="1">
                <a:solidFill>
                  <a:schemeClr val="tx1"/>
                </a:solidFill>
              </a:rPr>
              <a:t>Receive_Queue</a:t>
            </a:r>
            <a:r>
              <a:rPr lang="en-US" dirty="0">
                <a:solidFill>
                  <a:schemeClr val="tx1"/>
                </a:solidFill>
              </a:rPr>
              <a:t> – This message queue is used to send data from the </a:t>
            </a:r>
            <a:r>
              <a:rPr lang="en-US" dirty="0" err="1">
                <a:solidFill>
                  <a:schemeClr val="tx1"/>
                </a:solidFill>
              </a:rPr>
              <a:t>Receive_Wifi</a:t>
            </a:r>
            <a:r>
              <a:rPr lang="en-US" dirty="0">
                <a:solidFill>
                  <a:schemeClr val="tx1"/>
                </a:solidFill>
              </a:rPr>
              <a:t> Thread to the Command_Handler Thread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b="1" dirty="0" err="1">
                <a:solidFill>
                  <a:schemeClr val="tx1"/>
                </a:solidFill>
              </a:rPr>
              <a:t>Send_Queue</a:t>
            </a:r>
            <a:r>
              <a:rPr lang="en-US" dirty="0">
                <a:solidFill>
                  <a:schemeClr val="tx1"/>
                </a:solidFill>
              </a:rPr>
              <a:t> – This message queue is used to send data from the Command_Handler Thread to the </a:t>
            </a:r>
            <a:r>
              <a:rPr lang="en-US" dirty="0" err="1">
                <a:solidFill>
                  <a:schemeClr val="tx1"/>
                </a:solidFill>
              </a:rPr>
              <a:t>Send_wifi</a:t>
            </a:r>
            <a:r>
              <a:rPr lang="en-US" dirty="0">
                <a:solidFill>
                  <a:schemeClr val="tx1"/>
                </a:solidFill>
              </a:rPr>
              <a:t> Thread.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b="1" dirty="0" err="1">
                <a:solidFill>
                  <a:schemeClr val="tx1"/>
                </a:solidFill>
              </a:rPr>
              <a:t>MotorPWM_Queue</a:t>
            </a:r>
            <a:r>
              <a:rPr lang="en-US" dirty="0">
                <a:solidFill>
                  <a:schemeClr val="tx1"/>
                </a:solidFill>
              </a:rPr>
              <a:t> – This message queue is used to send the PWM for the Motors from the </a:t>
            </a:r>
            <a:r>
              <a:rPr lang="en-US" dirty="0" err="1">
                <a:solidFill>
                  <a:schemeClr val="tx1"/>
                </a:solidFill>
              </a:rPr>
              <a:t>Command_Handler</a:t>
            </a:r>
            <a:r>
              <a:rPr lang="en-US" dirty="0">
                <a:solidFill>
                  <a:schemeClr val="tx1"/>
                </a:solidFill>
              </a:rPr>
              <a:t> Thread to the </a:t>
            </a:r>
            <a:r>
              <a:rPr lang="en-US" dirty="0" err="1">
                <a:solidFill>
                  <a:schemeClr val="tx1"/>
                </a:solidFill>
              </a:rPr>
              <a:t>Motor_Controller</a:t>
            </a:r>
            <a:r>
              <a:rPr lang="en-US" dirty="0">
                <a:solidFill>
                  <a:schemeClr val="tx1"/>
                </a:solidFill>
              </a:rPr>
              <a:t> Thread.</a:t>
            </a:r>
          </a:p>
          <a:p>
            <a:endParaRPr lang="pt-PT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2466515" y="98474"/>
            <a:ext cx="4680520" cy="1098278"/>
          </a:xfrm>
        </p:spPr>
        <p:txBody>
          <a:bodyPr/>
          <a:lstStyle/>
          <a:p>
            <a:pPr algn="ctr"/>
            <a:r>
              <a:rPr lang="pt-PT" sz="3200" b="1" dirty="0" err="1">
                <a:solidFill>
                  <a:schemeClr val="tx1"/>
                </a:solidFill>
              </a:rPr>
              <a:t>Threads</a:t>
            </a:r>
            <a:r>
              <a:rPr lang="pt-PT" sz="3200" b="1" dirty="0">
                <a:solidFill>
                  <a:schemeClr val="tx1"/>
                </a:solidFill>
              </a:rPr>
              <a:t> </a:t>
            </a:r>
            <a:r>
              <a:rPr lang="pt-PT" sz="3200" b="1" dirty="0" err="1">
                <a:solidFill>
                  <a:schemeClr val="tx1"/>
                </a:solidFill>
              </a:rPr>
              <a:t>Communication</a:t>
            </a:r>
            <a:r>
              <a:rPr lang="pt-PT" sz="3200" b="1" dirty="0">
                <a:solidFill>
                  <a:schemeClr val="tx1"/>
                </a:solidFill>
              </a:rPr>
              <a:t> and </a:t>
            </a:r>
            <a:r>
              <a:rPr lang="pt-PT" sz="3200" b="1" dirty="0" err="1">
                <a:solidFill>
                  <a:schemeClr val="tx1"/>
                </a:solidFill>
              </a:rPr>
              <a:t>Syncronization</a:t>
            </a:r>
            <a:r>
              <a:rPr lang="en-US" sz="3200" b="1" dirty="0">
                <a:solidFill>
                  <a:schemeClr val="tx1"/>
                </a:solidFill>
              </a:rPr>
              <a:t>   </a:t>
            </a:r>
            <a:endParaRPr lang="pt-PT" sz="3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980196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exto 1"/>
          <p:cNvSpPr>
            <a:spLocks noGrp="1"/>
          </p:cNvSpPr>
          <p:nvPr>
            <p:ph type="body" idx="1"/>
          </p:nvPr>
        </p:nvSpPr>
        <p:spPr>
          <a:xfrm>
            <a:off x="1149939" y="1196752"/>
            <a:ext cx="7597352" cy="5184575"/>
          </a:xfrm>
        </p:spPr>
        <p:txBody>
          <a:bodyPr/>
          <a:lstStyle/>
          <a:p>
            <a:pPr marL="177800" indent="0">
              <a:buNone/>
            </a:pPr>
            <a:endParaRPr lang="pt-PT" dirty="0">
              <a:solidFill>
                <a:schemeClr val="tx1"/>
              </a:solidFill>
            </a:endParaRPr>
          </a:p>
          <a:p>
            <a:pPr lvl="1">
              <a:buFont typeface="Wingdings" panose="05000000000000000000" pitchFamily="2" charset="2"/>
              <a:buChar char="v"/>
            </a:pPr>
            <a:r>
              <a:rPr lang="pt-PT" b="1" dirty="0" err="1">
                <a:solidFill>
                  <a:schemeClr val="tx1"/>
                </a:solidFill>
              </a:rPr>
              <a:t>Error_Queue</a:t>
            </a:r>
            <a:r>
              <a:rPr lang="pt-PT" dirty="0">
                <a:solidFill>
                  <a:schemeClr val="tx1"/>
                </a:solidFill>
              </a:rPr>
              <a:t> – </a:t>
            </a:r>
            <a:r>
              <a:rPr lang="pt-PT" dirty="0" err="1">
                <a:solidFill>
                  <a:schemeClr val="tx1"/>
                </a:solidFill>
              </a:rPr>
              <a:t>used</a:t>
            </a:r>
            <a:r>
              <a:rPr lang="pt-PT" dirty="0">
                <a:solidFill>
                  <a:schemeClr val="tx1"/>
                </a:solidFill>
              </a:rPr>
              <a:t> to </a:t>
            </a:r>
            <a:r>
              <a:rPr lang="pt-PT" dirty="0" err="1">
                <a:solidFill>
                  <a:schemeClr val="tx1"/>
                </a:solidFill>
              </a:rPr>
              <a:t>send</a:t>
            </a:r>
            <a:r>
              <a:rPr lang="pt-PT" dirty="0">
                <a:solidFill>
                  <a:schemeClr val="tx1"/>
                </a:solidFill>
              </a:rPr>
              <a:t> na error </a:t>
            </a:r>
            <a:r>
              <a:rPr lang="pt-PT" dirty="0" err="1">
                <a:solidFill>
                  <a:schemeClr val="tx1"/>
                </a:solidFill>
              </a:rPr>
              <a:t>message</a:t>
            </a:r>
            <a:r>
              <a:rPr lang="pt-PT" dirty="0">
                <a:solidFill>
                  <a:schemeClr val="tx1"/>
                </a:solidFill>
              </a:rPr>
              <a:t> to </a:t>
            </a:r>
            <a:r>
              <a:rPr lang="pt-PT" dirty="0" err="1">
                <a:solidFill>
                  <a:schemeClr val="tx1"/>
                </a:solidFill>
              </a:rPr>
              <a:t>the</a:t>
            </a:r>
            <a:r>
              <a:rPr lang="pt-PT" dirty="0">
                <a:solidFill>
                  <a:schemeClr val="tx1"/>
                </a:solidFill>
              </a:rPr>
              <a:t> </a:t>
            </a:r>
            <a:r>
              <a:rPr lang="pt-PT" dirty="0" err="1">
                <a:solidFill>
                  <a:schemeClr val="tx1"/>
                </a:solidFill>
              </a:rPr>
              <a:t>Error_Handling</a:t>
            </a:r>
            <a:r>
              <a:rPr lang="pt-PT" dirty="0">
                <a:solidFill>
                  <a:schemeClr val="tx1"/>
                </a:solidFill>
              </a:rPr>
              <a:t> </a:t>
            </a:r>
            <a:r>
              <a:rPr lang="pt-PT" dirty="0" err="1">
                <a:solidFill>
                  <a:schemeClr val="tx1"/>
                </a:solidFill>
              </a:rPr>
              <a:t>Thread</a:t>
            </a:r>
            <a:endParaRPr lang="pt-PT" dirty="0">
              <a:solidFill>
                <a:schemeClr val="tx1"/>
              </a:solidFill>
            </a:endParaRPr>
          </a:p>
          <a:p>
            <a:pPr lvl="1">
              <a:buFont typeface="Wingdings" panose="05000000000000000000" pitchFamily="2" charset="2"/>
              <a:buChar char="v"/>
            </a:pPr>
            <a:endParaRPr lang="pt-PT" dirty="0">
              <a:solidFill>
                <a:schemeClr val="tx1"/>
              </a:solidFill>
            </a:endParaRPr>
          </a:p>
          <a:p>
            <a:pPr lvl="1">
              <a:buFont typeface="Wingdings" panose="05000000000000000000" pitchFamily="2" charset="2"/>
              <a:buChar char="v"/>
            </a:pPr>
            <a:endParaRPr lang="pt-PT" dirty="0">
              <a:solidFill>
                <a:schemeClr val="tx1"/>
              </a:solidFill>
            </a:endParaRPr>
          </a:p>
          <a:p>
            <a:pPr marL="609600" lvl="1" indent="0">
              <a:buNone/>
            </a:pPr>
            <a:r>
              <a:rPr lang="pt-PT" sz="2800" b="1" dirty="0" err="1">
                <a:solidFill>
                  <a:schemeClr val="tx1"/>
                </a:solidFill>
              </a:rPr>
              <a:t>ISRs</a:t>
            </a:r>
            <a:r>
              <a:rPr lang="pt-PT" sz="2800" b="1" dirty="0">
                <a:solidFill>
                  <a:schemeClr val="tx1"/>
                </a:solidFill>
              </a:rPr>
              <a:t>:</a:t>
            </a:r>
            <a:endParaRPr lang="pt-PT" dirty="0">
              <a:solidFill>
                <a:schemeClr val="tx1"/>
              </a:solidFill>
            </a:endParaRPr>
          </a:p>
          <a:p>
            <a:pPr lvl="1">
              <a:buFont typeface="Wingdings" panose="05000000000000000000" pitchFamily="2" charset="2"/>
              <a:buChar char="v"/>
            </a:pPr>
            <a:r>
              <a:rPr lang="en-US" b="1" dirty="0" err="1">
                <a:solidFill>
                  <a:schemeClr val="tx1"/>
                </a:solidFill>
              </a:rPr>
              <a:t>IRSensor_ISR</a:t>
            </a:r>
            <a:r>
              <a:rPr lang="en-US" dirty="0">
                <a:solidFill>
                  <a:schemeClr val="tx1"/>
                </a:solidFill>
              </a:rPr>
              <a:t> – Interrupt service routine to the Infrared Sensor.</a:t>
            </a:r>
          </a:p>
          <a:p>
            <a:pPr>
              <a:buFont typeface="Wingdings" panose="05000000000000000000" pitchFamily="2" charset="2"/>
              <a:buChar char="v"/>
            </a:pPr>
            <a:endParaRPr lang="en-US" dirty="0">
              <a:solidFill>
                <a:schemeClr val="tx1"/>
              </a:solidFill>
            </a:endParaRPr>
          </a:p>
          <a:p>
            <a:pPr lvl="1">
              <a:buFont typeface="Wingdings" panose="05000000000000000000" pitchFamily="2" charset="2"/>
              <a:buChar char="v"/>
            </a:pPr>
            <a:r>
              <a:rPr lang="en-US" b="1" dirty="0" err="1">
                <a:solidFill>
                  <a:schemeClr val="tx1"/>
                </a:solidFill>
              </a:rPr>
              <a:t>UltrasonicSensor_ISR</a:t>
            </a:r>
            <a:r>
              <a:rPr lang="en-US" dirty="0">
                <a:solidFill>
                  <a:schemeClr val="tx1"/>
                </a:solidFill>
              </a:rPr>
              <a:t> - Interrupt service routine to the Ultrasonic Sensor.</a:t>
            </a:r>
          </a:p>
          <a:p>
            <a:endParaRPr lang="pt-PT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2447935" y="0"/>
            <a:ext cx="4680520" cy="1196752"/>
          </a:xfrm>
        </p:spPr>
        <p:txBody>
          <a:bodyPr/>
          <a:lstStyle/>
          <a:p>
            <a:pPr algn="ctr"/>
            <a:r>
              <a:rPr lang="pt-PT" sz="3200" b="1" dirty="0" err="1">
                <a:solidFill>
                  <a:schemeClr val="tx1"/>
                </a:solidFill>
              </a:rPr>
              <a:t>Threads</a:t>
            </a:r>
            <a:r>
              <a:rPr lang="pt-PT" sz="3200" b="1" dirty="0">
                <a:solidFill>
                  <a:schemeClr val="tx1"/>
                </a:solidFill>
              </a:rPr>
              <a:t> </a:t>
            </a:r>
            <a:r>
              <a:rPr lang="pt-PT" sz="3200" b="1" dirty="0" err="1">
                <a:solidFill>
                  <a:schemeClr val="tx1"/>
                </a:solidFill>
              </a:rPr>
              <a:t>Communication</a:t>
            </a:r>
            <a:r>
              <a:rPr lang="pt-PT" sz="3200" b="1" dirty="0">
                <a:solidFill>
                  <a:schemeClr val="tx1"/>
                </a:solidFill>
              </a:rPr>
              <a:t> and </a:t>
            </a:r>
            <a:r>
              <a:rPr lang="pt-PT" sz="3200" b="1" dirty="0" err="1">
                <a:solidFill>
                  <a:schemeClr val="tx1"/>
                </a:solidFill>
              </a:rPr>
              <a:t>Syncronization</a:t>
            </a:r>
            <a:r>
              <a:rPr lang="en-US" sz="3200" b="1" dirty="0">
                <a:solidFill>
                  <a:schemeClr val="tx1"/>
                </a:solidFill>
              </a:rPr>
              <a:t> </a:t>
            </a:r>
            <a:endParaRPr lang="pt-PT" sz="3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523911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77800" algn="ctr"/>
            <a:r>
              <a:rPr lang="pt-PT" sz="2800" b="1" dirty="0">
                <a:solidFill>
                  <a:schemeClr val="tx1"/>
                </a:solidFill>
              </a:rPr>
              <a:t>Robot </a:t>
            </a:r>
            <a:r>
              <a:rPr lang="pt-PT" sz="2800" b="1" dirty="0" err="1">
                <a:solidFill>
                  <a:schemeClr val="tx1"/>
                </a:solidFill>
              </a:rPr>
              <a:t>System</a:t>
            </a:r>
            <a:r>
              <a:rPr lang="pt-PT" sz="2800" b="1" dirty="0">
                <a:solidFill>
                  <a:schemeClr val="tx1"/>
                </a:solidFill>
              </a:rPr>
              <a:t> </a:t>
            </a:r>
            <a:r>
              <a:rPr lang="pt-PT" sz="2800" b="1" dirty="0" err="1">
                <a:solidFill>
                  <a:schemeClr val="tx1"/>
                </a:solidFill>
              </a:rPr>
              <a:t>Threads</a:t>
            </a:r>
            <a:r>
              <a:rPr lang="pt-PT" sz="2800" b="1" dirty="0">
                <a:solidFill>
                  <a:schemeClr val="tx1"/>
                </a:solidFill>
              </a:rPr>
              <a:t> </a:t>
            </a:r>
            <a:r>
              <a:rPr lang="pt-PT" sz="2800" b="1" dirty="0" err="1">
                <a:solidFill>
                  <a:schemeClr val="tx1"/>
                </a:solidFill>
              </a:rPr>
              <a:t>Communication</a:t>
            </a:r>
            <a:r>
              <a:rPr lang="pt-PT" sz="2800" b="1" dirty="0">
                <a:solidFill>
                  <a:schemeClr val="tx1"/>
                </a:solidFill>
              </a:rPr>
              <a:t> and </a:t>
            </a:r>
            <a:r>
              <a:rPr lang="pt-PT" sz="2800" b="1" dirty="0" err="1">
                <a:solidFill>
                  <a:schemeClr val="tx1"/>
                </a:solidFill>
              </a:rPr>
              <a:t>Syncronization</a:t>
            </a:r>
            <a:r>
              <a:rPr lang="pt-PT" sz="2800" b="1" dirty="0">
                <a:solidFill>
                  <a:schemeClr val="tx1"/>
                </a:solidFill>
              </a:rPr>
              <a:t> </a:t>
            </a:r>
            <a:r>
              <a:rPr lang="pt-PT" sz="2800" b="1" dirty="0" err="1">
                <a:solidFill>
                  <a:schemeClr val="tx1"/>
                </a:solidFill>
              </a:rPr>
              <a:t>Overview</a:t>
            </a:r>
            <a:endParaRPr lang="en-US" sz="2800" b="1" dirty="0">
              <a:solidFill>
                <a:schemeClr val="tx1"/>
              </a:solidFill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9357" y="1179650"/>
            <a:ext cx="6544076" cy="5678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98459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2"/>
          <p:cNvSpPr txBox="1">
            <a:spLocks/>
          </p:cNvSpPr>
          <p:nvPr/>
        </p:nvSpPr>
        <p:spPr>
          <a:xfrm>
            <a:off x="2636167" y="0"/>
            <a:ext cx="4680520" cy="119675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E48"/>
              </a:buClr>
              <a:buFont typeface="Calibri"/>
              <a:buNone/>
              <a:defRPr sz="3600" b="0" i="0" u="none" strike="noStrike" cap="none">
                <a:solidFill>
                  <a:srgbClr val="373E4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pPr algn="ctr"/>
            <a:r>
              <a:rPr lang="pt-PT" b="1" dirty="0">
                <a:solidFill>
                  <a:schemeClr val="tx1"/>
                </a:solidFill>
              </a:rPr>
              <a:t>Robot </a:t>
            </a:r>
            <a:r>
              <a:rPr lang="pt-PT" b="1" dirty="0" err="1">
                <a:solidFill>
                  <a:schemeClr val="tx1"/>
                </a:solidFill>
              </a:rPr>
              <a:t>System</a:t>
            </a:r>
            <a:endParaRPr lang="pt-PT" b="1" dirty="0">
              <a:solidFill>
                <a:schemeClr val="tx1"/>
              </a:solidFill>
            </a:endParaRPr>
          </a:p>
          <a:p>
            <a:pPr algn="ctr"/>
            <a:r>
              <a:rPr lang="pt-PT" b="1" dirty="0" err="1">
                <a:solidFill>
                  <a:schemeClr val="tx1"/>
                </a:solidFill>
              </a:rPr>
              <a:t>Thread</a:t>
            </a:r>
            <a:r>
              <a:rPr lang="pt-PT" b="1" dirty="0">
                <a:solidFill>
                  <a:schemeClr val="tx1"/>
                </a:solidFill>
              </a:rPr>
              <a:t> </a:t>
            </a:r>
            <a:r>
              <a:rPr lang="pt-PT" b="1" dirty="0" err="1">
                <a:solidFill>
                  <a:schemeClr val="tx1"/>
                </a:solidFill>
              </a:rPr>
              <a:t>Priority</a:t>
            </a:r>
            <a:endParaRPr lang="pt-PT" b="1" dirty="0">
              <a:solidFill>
                <a:schemeClr val="tx1"/>
              </a:solidFill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7106" y="1258424"/>
            <a:ext cx="7046562" cy="5599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49705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exto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lnSpc>
                <a:spcPct val="150000"/>
              </a:lnSpc>
            </a:pPr>
            <a:r>
              <a:rPr lang="en-US" sz="2400" b="1" dirty="0" err="1">
                <a:solidFill>
                  <a:schemeClr val="tx1"/>
                </a:solidFill>
              </a:rPr>
              <a:t>Buttons_Handler_Thread</a:t>
            </a:r>
            <a:endParaRPr lang="en-US" sz="2400" dirty="0">
              <a:solidFill>
                <a:schemeClr val="tx1"/>
              </a:solidFill>
            </a:endParaRPr>
          </a:p>
          <a:p>
            <a:pPr lvl="0">
              <a:lnSpc>
                <a:spcPct val="150000"/>
              </a:lnSpc>
            </a:pPr>
            <a:r>
              <a:rPr lang="en-US" sz="2400" b="1" dirty="0" err="1">
                <a:solidFill>
                  <a:schemeClr val="tx1"/>
                </a:solidFill>
              </a:rPr>
              <a:t>Send_Wifi_Thread</a:t>
            </a:r>
            <a:r>
              <a:rPr lang="en-US" sz="2400" b="1" dirty="0">
                <a:solidFill>
                  <a:schemeClr val="tx1"/>
                </a:solidFill>
              </a:rPr>
              <a:t> </a:t>
            </a:r>
            <a:endParaRPr lang="en-US" sz="2400" dirty="0">
              <a:solidFill>
                <a:schemeClr val="tx1"/>
              </a:solidFill>
            </a:endParaRPr>
          </a:p>
          <a:p>
            <a:pPr lvl="0">
              <a:lnSpc>
                <a:spcPct val="150000"/>
              </a:lnSpc>
            </a:pPr>
            <a:r>
              <a:rPr lang="en-US" sz="2400" b="1" dirty="0" err="1">
                <a:solidFill>
                  <a:schemeClr val="tx1"/>
                </a:solidFill>
              </a:rPr>
              <a:t>Voice_Recognition_Thread</a:t>
            </a:r>
            <a:endParaRPr lang="en-US" sz="2400" dirty="0">
              <a:solidFill>
                <a:schemeClr val="tx1"/>
              </a:solidFill>
            </a:endParaRPr>
          </a:p>
          <a:p>
            <a:pPr lvl="0">
              <a:lnSpc>
                <a:spcPct val="150000"/>
              </a:lnSpc>
            </a:pPr>
            <a:r>
              <a:rPr lang="en-US" sz="2400" b="1" dirty="0">
                <a:solidFill>
                  <a:schemeClr val="tx1"/>
                </a:solidFill>
              </a:rPr>
              <a:t>Accelerometer_Handler</a:t>
            </a:r>
          </a:p>
          <a:p>
            <a:pPr lvl="0">
              <a:lnSpc>
                <a:spcPct val="150000"/>
              </a:lnSpc>
            </a:pPr>
            <a:r>
              <a:rPr lang="pt-PT" sz="2400" b="1" dirty="0" err="1">
                <a:solidFill>
                  <a:schemeClr val="tx1"/>
                </a:solidFill>
              </a:rPr>
              <a:t>Error_Handling_Thread</a:t>
            </a:r>
            <a:endParaRPr lang="en-US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Threads Overview</a:t>
            </a:r>
            <a:br>
              <a:rPr lang="en-US" b="1" dirty="0">
                <a:solidFill>
                  <a:schemeClr val="tx1"/>
                </a:solidFill>
              </a:rPr>
            </a:br>
            <a:r>
              <a:rPr lang="en-US" b="1" dirty="0">
                <a:solidFill>
                  <a:schemeClr val="tx1"/>
                </a:solidFill>
              </a:rPr>
              <a:t>Controller System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441419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exto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Semaphore</a:t>
            </a:r>
            <a:r>
              <a:rPr lang="en-US" dirty="0"/>
              <a:t>: 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b="1" dirty="0" err="1">
                <a:solidFill>
                  <a:schemeClr val="tx1"/>
                </a:solidFill>
              </a:rPr>
              <a:t>Accelerometer_Sem</a:t>
            </a:r>
            <a:r>
              <a:rPr lang="en-US" dirty="0">
                <a:solidFill>
                  <a:schemeClr val="tx1"/>
                </a:solidFill>
              </a:rPr>
              <a:t> -  This Semaphore is used to send a signal to the </a:t>
            </a:r>
            <a:r>
              <a:rPr lang="en-US" dirty="0" err="1">
                <a:solidFill>
                  <a:schemeClr val="tx1"/>
                </a:solidFill>
              </a:rPr>
              <a:t>Accelerometer_Handler</a:t>
            </a:r>
            <a:r>
              <a:rPr lang="en-US" dirty="0">
                <a:solidFill>
                  <a:schemeClr val="tx1"/>
                </a:solidFill>
              </a:rPr>
              <a:t> thread when there is a new data from the Accelerometer.</a:t>
            </a:r>
          </a:p>
          <a:p>
            <a:pPr>
              <a:buFont typeface="Wingdings" panose="05000000000000000000" pitchFamily="2" charset="2"/>
              <a:buChar char="v"/>
            </a:pPr>
            <a:endParaRPr lang="en-US" dirty="0">
              <a:solidFill>
                <a:schemeClr val="tx1"/>
              </a:solidFill>
            </a:endParaRPr>
          </a:p>
          <a:p>
            <a:pPr lvl="1">
              <a:buFont typeface="Wingdings" panose="05000000000000000000" pitchFamily="2" charset="2"/>
              <a:buChar char="v"/>
            </a:pPr>
            <a:r>
              <a:rPr lang="en-US" b="1" dirty="0" err="1">
                <a:solidFill>
                  <a:schemeClr val="tx1"/>
                </a:solidFill>
              </a:rPr>
              <a:t>ButtonModule_Sem</a:t>
            </a:r>
            <a:r>
              <a:rPr lang="en-US" dirty="0">
                <a:solidFill>
                  <a:schemeClr val="tx1"/>
                </a:solidFill>
              </a:rPr>
              <a:t> -  This Semaphore is used to send a signal to the </a:t>
            </a:r>
            <a:r>
              <a:rPr lang="en-US" dirty="0" err="1">
                <a:solidFill>
                  <a:schemeClr val="tx1"/>
                </a:solidFill>
              </a:rPr>
              <a:t>Button_Handler</a:t>
            </a:r>
            <a:r>
              <a:rPr lang="en-US" dirty="0">
                <a:solidFill>
                  <a:schemeClr val="tx1"/>
                </a:solidFill>
              </a:rPr>
              <a:t> thread when the On/Off button is Pressed or the Button to choose the controller input.</a:t>
            </a:r>
          </a:p>
          <a:p>
            <a:pPr>
              <a:buFont typeface="Wingdings" panose="05000000000000000000" pitchFamily="2" charset="2"/>
              <a:buChar char="v"/>
            </a:pPr>
            <a:endParaRPr lang="en-US" dirty="0">
              <a:solidFill>
                <a:schemeClr val="tx1"/>
              </a:solidFill>
            </a:endParaRPr>
          </a:p>
          <a:p>
            <a:pPr lvl="1">
              <a:buFont typeface="Wingdings" panose="05000000000000000000" pitchFamily="2" charset="2"/>
              <a:buChar char="v"/>
            </a:pPr>
            <a:r>
              <a:rPr lang="en-US" b="1" dirty="0" err="1">
                <a:solidFill>
                  <a:schemeClr val="tx1"/>
                </a:solidFill>
              </a:rPr>
              <a:t>ButtonVoice_Sem</a:t>
            </a:r>
            <a:r>
              <a:rPr lang="en-US" dirty="0">
                <a:solidFill>
                  <a:schemeClr val="tx1"/>
                </a:solidFill>
              </a:rPr>
              <a:t> -  This Semaphore is used to send a signal to the </a:t>
            </a:r>
            <a:r>
              <a:rPr lang="en-US" dirty="0" err="1">
                <a:solidFill>
                  <a:schemeClr val="tx1"/>
                </a:solidFill>
              </a:rPr>
              <a:t>Voice_Recognition</a:t>
            </a:r>
            <a:r>
              <a:rPr lang="en-US" dirty="0">
                <a:solidFill>
                  <a:schemeClr val="tx1"/>
                </a:solidFill>
              </a:rPr>
              <a:t> thread when to record a new voice command.</a:t>
            </a:r>
          </a:p>
          <a:p>
            <a:endParaRPr lang="pt-PT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2497834" y="0"/>
            <a:ext cx="4680520" cy="1196752"/>
          </a:xfrm>
        </p:spPr>
        <p:txBody>
          <a:bodyPr/>
          <a:lstStyle/>
          <a:p>
            <a:pPr algn="ctr"/>
            <a:r>
              <a:rPr lang="pt-PT" sz="3200" b="1" dirty="0" err="1">
                <a:solidFill>
                  <a:schemeClr val="tx1"/>
                </a:solidFill>
              </a:rPr>
              <a:t>Threads</a:t>
            </a:r>
            <a:r>
              <a:rPr lang="pt-PT" sz="3200" b="1" dirty="0">
                <a:solidFill>
                  <a:schemeClr val="tx1"/>
                </a:solidFill>
              </a:rPr>
              <a:t> </a:t>
            </a:r>
            <a:r>
              <a:rPr lang="pt-PT" sz="3200" b="1" dirty="0" err="1">
                <a:solidFill>
                  <a:schemeClr val="tx1"/>
                </a:solidFill>
              </a:rPr>
              <a:t>Communication</a:t>
            </a:r>
            <a:r>
              <a:rPr lang="pt-PT" sz="3200" b="1" dirty="0">
                <a:solidFill>
                  <a:schemeClr val="tx1"/>
                </a:solidFill>
              </a:rPr>
              <a:t> and </a:t>
            </a:r>
            <a:r>
              <a:rPr lang="pt-PT" sz="3200" b="1" dirty="0" err="1">
                <a:solidFill>
                  <a:schemeClr val="tx1"/>
                </a:solidFill>
              </a:rPr>
              <a:t>Syncronization</a:t>
            </a:r>
            <a:r>
              <a:rPr lang="en-US" sz="3200" b="1" dirty="0">
                <a:solidFill>
                  <a:schemeClr val="tx1"/>
                </a:solidFill>
              </a:rPr>
              <a:t> </a:t>
            </a:r>
            <a:endParaRPr lang="pt-PT" sz="3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488177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exto 1"/>
          <p:cNvSpPr>
            <a:spLocks noGrp="1"/>
          </p:cNvSpPr>
          <p:nvPr>
            <p:ph type="body" idx="1"/>
          </p:nvPr>
        </p:nvSpPr>
        <p:spPr>
          <a:xfrm>
            <a:off x="1252925" y="1673425"/>
            <a:ext cx="7597352" cy="5184575"/>
          </a:xfrm>
        </p:spPr>
        <p:txBody>
          <a:bodyPr/>
          <a:lstStyle/>
          <a:p>
            <a:r>
              <a:rPr lang="pt-PT" b="1" dirty="0" err="1">
                <a:solidFill>
                  <a:schemeClr val="tx1"/>
                </a:solidFill>
              </a:rPr>
              <a:t>Queue</a:t>
            </a:r>
            <a:endParaRPr lang="pt-PT" b="1" dirty="0"/>
          </a:p>
          <a:p>
            <a:pPr lvl="1">
              <a:buFont typeface="Wingdings" panose="05000000000000000000" pitchFamily="2" charset="2"/>
              <a:buChar char="v"/>
            </a:pPr>
            <a:r>
              <a:rPr lang="en-US" b="1" dirty="0" err="1">
                <a:solidFill>
                  <a:schemeClr val="tx1"/>
                </a:solidFill>
              </a:rPr>
              <a:t>Send_Accelerometer_Queue</a:t>
            </a:r>
            <a:r>
              <a:rPr lang="en-US" dirty="0">
                <a:solidFill>
                  <a:schemeClr val="tx1"/>
                </a:solidFill>
              </a:rPr>
              <a:t> – This message queue is used to send data from the </a:t>
            </a:r>
            <a:r>
              <a:rPr lang="en-US" dirty="0" err="1">
                <a:solidFill>
                  <a:schemeClr val="tx1"/>
                </a:solidFill>
              </a:rPr>
              <a:t>Accelerometer_Handler</a:t>
            </a:r>
            <a:r>
              <a:rPr lang="en-US" dirty="0">
                <a:solidFill>
                  <a:schemeClr val="tx1"/>
                </a:solidFill>
              </a:rPr>
              <a:t> thread to the </a:t>
            </a:r>
            <a:r>
              <a:rPr lang="en-US" dirty="0" err="1">
                <a:solidFill>
                  <a:schemeClr val="tx1"/>
                </a:solidFill>
              </a:rPr>
              <a:t>Send_Wifi</a:t>
            </a:r>
            <a:r>
              <a:rPr lang="en-US" dirty="0">
                <a:solidFill>
                  <a:schemeClr val="tx1"/>
                </a:solidFill>
              </a:rPr>
              <a:t> thread </a:t>
            </a:r>
          </a:p>
          <a:p>
            <a:pPr>
              <a:buFont typeface="Wingdings" panose="05000000000000000000" pitchFamily="2" charset="2"/>
              <a:buChar char="v"/>
            </a:pPr>
            <a:endParaRPr lang="en-US" dirty="0">
              <a:solidFill>
                <a:schemeClr val="tx1"/>
              </a:solidFill>
            </a:endParaRPr>
          </a:p>
          <a:p>
            <a:pPr lvl="1">
              <a:buFont typeface="Wingdings" panose="05000000000000000000" pitchFamily="2" charset="2"/>
              <a:buChar char="v"/>
            </a:pPr>
            <a:r>
              <a:rPr lang="en-US" b="1" dirty="0" err="1">
                <a:solidFill>
                  <a:schemeClr val="tx1"/>
                </a:solidFill>
              </a:rPr>
              <a:t>Send_Voice_Queue</a:t>
            </a:r>
            <a:r>
              <a:rPr lang="en-US" dirty="0">
                <a:solidFill>
                  <a:schemeClr val="tx1"/>
                </a:solidFill>
              </a:rPr>
              <a:t> – This message queue is used to send data from the Voice_Recognition thread to the </a:t>
            </a:r>
            <a:r>
              <a:rPr lang="en-US" dirty="0" err="1">
                <a:solidFill>
                  <a:schemeClr val="tx1"/>
                </a:solidFill>
              </a:rPr>
              <a:t>Send_Wifi</a:t>
            </a:r>
            <a:r>
              <a:rPr lang="en-US" dirty="0">
                <a:solidFill>
                  <a:schemeClr val="tx1"/>
                </a:solidFill>
              </a:rPr>
              <a:t> thread.</a:t>
            </a:r>
          </a:p>
          <a:p>
            <a:pPr lvl="1">
              <a:buFont typeface="Wingdings" panose="05000000000000000000" pitchFamily="2" charset="2"/>
              <a:buChar char="v"/>
            </a:pPr>
            <a:endParaRPr lang="en-US" dirty="0">
              <a:solidFill>
                <a:schemeClr val="tx1"/>
              </a:solidFill>
            </a:endParaRPr>
          </a:p>
          <a:p>
            <a:pPr lvl="1">
              <a:buFont typeface="Wingdings" panose="05000000000000000000" pitchFamily="2" charset="2"/>
              <a:buChar char="v"/>
            </a:pPr>
            <a:r>
              <a:rPr lang="pt-PT" b="1" dirty="0" err="1">
                <a:solidFill>
                  <a:schemeClr val="tx1"/>
                </a:solidFill>
              </a:rPr>
              <a:t>Error_Queue</a:t>
            </a:r>
            <a:r>
              <a:rPr lang="pt-PT" dirty="0">
                <a:solidFill>
                  <a:schemeClr val="tx1"/>
                </a:solidFill>
              </a:rPr>
              <a:t> – </a:t>
            </a:r>
            <a:r>
              <a:rPr lang="pt-PT" dirty="0" err="1">
                <a:solidFill>
                  <a:schemeClr val="tx1"/>
                </a:solidFill>
              </a:rPr>
              <a:t>used</a:t>
            </a:r>
            <a:r>
              <a:rPr lang="pt-PT" dirty="0">
                <a:solidFill>
                  <a:schemeClr val="tx1"/>
                </a:solidFill>
              </a:rPr>
              <a:t> to </a:t>
            </a:r>
            <a:r>
              <a:rPr lang="pt-PT" dirty="0" err="1">
                <a:solidFill>
                  <a:schemeClr val="tx1"/>
                </a:solidFill>
              </a:rPr>
              <a:t>send</a:t>
            </a:r>
            <a:r>
              <a:rPr lang="pt-PT" dirty="0">
                <a:solidFill>
                  <a:schemeClr val="tx1"/>
                </a:solidFill>
              </a:rPr>
              <a:t> na error </a:t>
            </a:r>
            <a:r>
              <a:rPr lang="pt-PT" dirty="0" err="1">
                <a:solidFill>
                  <a:schemeClr val="tx1"/>
                </a:solidFill>
              </a:rPr>
              <a:t>message</a:t>
            </a:r>
            <a:r>
              <a:rPr lang="pt-PT" dirty="0">
                <a:solidFill>
                  <a:schemeClr val="tx1"/>
                </a:solidFill>
              </a:rPr>
              <a:t> to </a:t>
            </a:r>
            <a:r>
              <a:rPr lang="pt-PT" dirty="0" err="1">
                <a:solidFill>
                  <a:schemeClr val="tx1"/>
                </a:solidFill>
              </a:rPr>
              <a:t>the</a:t>
            </a:r>
            <a:r>
              <a:rPr lang="pt-PT" dirty="0">
                <a:solidFill>
                  <a:schemeClr val="tx1"/>
                </a:solidFill>
              </a:rPr>
              <a:t> </a:t>
            </a:r>
            <a:r>
              <a:rPr lang="pt-PT" dirty="0" err="1">
                <a:solidFill>
                  <a:schemeClr val="tx1"/>
                </a:solidFill>
              </a:rPr>
              <a:t>Error_Handling</a:t>
            </a:r>
            <a:r>
              <a:rPr lang="pt-PT" dirty="0">
                <a:solidFill>
                  <a:schemeClr val="tx1"/>
                </a:solidFill>
              </a:rPr>
              <a:t> </a:t>
            </a:r>
            <a:r>
              <a:rPr lang="pt-PT" dirty="0" err="1">
                <a:solidFill>
                  <a:schemeClr val="tx1"/>
                </a:solidFill>
              </a:rPr>
              <a:t>Thread</a:t>
            </a:r>
            <a:endParaRPr lang="pt-PT" dirty="0">
              <a:solidFill>
                <a:schemeClr val="tx1"/>
              </a:solidFill>
            </a:endParaRPr>
          </a:p>
          <a:p>
            <a:pPr lvl="1">
              <a:buFont typeface="Wingdings" panose="05000000000000000000" pitchFamily="2" charset="2"/>
              <a:buChar char="v"/>
            </a:pPr>
            <a:endParaRPr lang="en-US" dirty="0">
              <a:solidFill>
                <a:schemeClr val="tx1"/>
              </a:solidFill>
            </a:endParaRPr>
          </a:p>
          <a:p>
            <a:endParaRPr lang="pt-PT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2483768" y="0"/>
            <a:ext cx="4680520" cy="1196752"/>
          </a:xfrm>
        </p:spPr>
        <p:txBody>
          <a:bodyPr/>
          <a:lstStyle/>
          <a:p>
            <a:pPr algn="ctr"/>
            <a:r>
              <a:rPr lang="pt-PT" sz="3200" b="1" dirty="0" err="1">
                <a:solidFill>
                  <a:schemeClr val="tx1"/>
                </a:solidFill>
              </a:rPr>
              <a:t>Threads</a:t>
            </a:r>
            <a:r>
              <a:rPr lang="pt-PT" sz="3200" b="1" dirty="0">
                <a:solidFill>
                  <a:schemeClr val="tx1"/>
                </a:solidFill>
              </a:rPr>
              <a:t> </a:t>
            </a:r>
            <a:r>
              <a:rPr lang="pt-PT" sz="3200" b="1" dirty="0" err="1">
                <a:solidFill>
                  <a:schemeClr val="tx1"/>
                </a:solidFill>
              </a:rPr>
              <a:t>Communication</a:t>
            </a:r>
            <a:r>
              <a:rPr lang="pt-PT" sz="3200" b="1" dirty="0">
                <a:solidFill>
                  <a:schemeClr val="tx1"/>
                </a:solidFill>
              </a:rPr>
              <a:t> and </a:t>
            </a:r>
            <a:r>
              <a:rPr lang="pt-PT" sz="3200" b="1" dirty="0" err="1">
                <a:solidFill>
                  <a:schemeClr val="tx1"/>
                </a:solidFill>
              </a:rPr>
              <a:t>Syncronization</a:t>
            </a:r>
            <a:r>
              <a:rPr lang="en-US" sz="3200" b="1" dirty="0">
                <a:solidFill>
                  <a:schemeClr val="tx1"/>
                </a:solidFill>
              </a:rPr>
              <a:t> </a:t>
            </a:r>
            <a:endParaRPr lang="pt-PT" sz="3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373406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exto 1"/>
          <p:cNvSpPr>
            <a:spLocks noGrp="1"/>
          </p:cNvSpPr>
          <p:nvPr>
            <p:ph type="body" idx="1"/>
          </p:nvPr>
        </p:nvSpPr>
        <p:spPr>
          <a:xfrm>
            <a:off x="1260622" y="1340767"/>
            <a:ext cx="7597352" cy="5184575"/>
          </a:xfrm>
        </p:spPr>
        <p:txBody>
          <a:bodyPr/>
          <a:lstStyle/>
          <a:p>
            <a:r>
              <a:rPr lang="en-US" b="1" dirty="0" err="1">
                <a:solidFill>
                  <a:schemeClr val="tx1"/>
                </a:solidFill>
              </a:rPr>
              <a:t>Mutex</a:t>
            </a:r>
            <a:r>
              <a:rPr lang="en-US" dirty="0">
                <a:solidFill>
                  <a:schemeClr val="tx1"/>
                </a:solidFill>
              </a:rPr>
              <a:t>: 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b="1" dirty="0" err="1">
                <a:solidFill>
                  <a:schemeClr val="tx1"/>
                </a:solidFill>
              </a:rPr>
              <a:t>Input_Mode_mutex</a:t>
            </a:r>
            <a:r>
              <a:rPr lang="en-US" dirty="0">
                <a:solidFill>
                  <a:schemeClr val="tx1"/>
                </a:solidFill>
              </a:rPr>
              <a:t> – used to protect the access to the variable that has the command Input mode (accelerometer or voice command).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b="1" dirty="0" err="1">
                <a:solidFill>
                  <a:schemeClr val="tx1"/>
                </a:solidFill>
              </a:rPr>
              <a:t>OnOff_mutex</a:t>
            </a:r>
            <a:r>
              <a:rPr lang="en-US" dirty="0">
                <a:solidFill>
                  <a:schemeClr val="tx1"/>
                </a:solidFill>
              </a:rPr>
              <a:t> – this mutex is used to protect the access to the </a:t>
            </a:r>
            <a:r>
              <a:rPr lang="en-US" dirty="0" err="1">
                <a:solidFill>
                  <a:schemeClr val="tx1"/>
                </a:solidFill>
              </a:rPr>
              <a:t>OnOff</a:t>
            </a:r>
            <a:r>
              <a:rPr lang="en-US" dirty="0">
                <a:solidFill>
                  <a:schemeClr val="tx1"/>
                </a:solidFill>
              </a:rPr>
              <a:t>  global variable.</a:t>
            </a:r>
            <a:br>
              <a:rPr lang="en-US" dirty="0"/>
            </a:br>
            <a:endParaRPr lang="en-US" dirty="0"/>
          </a:p>
          <a:p>
            <a:r>
              <a:rPr lang="en-US" b="1" dirty="0">
                <a:solidFill>
                  <a:schemeClr val="tx1"/>
                </a:solidFill>
              </a:rPr>
              <a:t>ISRs</a:t>
            </a:r>
            <a:r>
              <a:rPr lang="en-US" dirty="0">
                <a:solidFill>
                  <a:schemeClr val="tx1"/>
                </a:solidFill>
              </a:rPr>
              <a:t>: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b="1" dirty="0" err="1">
                <a:solidFill>
                  <a:schemeClr val="tx1"/>
                </a:solidFill>
              </a:rPr>
              <a:t>ISR_Button_OnOff</a:t>
            </a:r>
            <a:r>
              <a:rPr lang="en-US" dirty="0">
                <a:solidFill>
                  <a:schemeClr val="tx1"/>
                </a:solidFill>
              </a:rPr>
              <a:t>: Interrupt service routine to the Touch Button Module.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b="1" dirty="0" err="1">
                <a:solidFill>
                  <a:schemeClr val="tx1"/>
                </a:solidFill>
              </a:rPr>
              <a:t>ISR_Mic_Record</a:t>
            </a:r>
            <a:r>
              <a:rPr lang="en-US" dirty="0">
                <a:solidFill>
                  <a:schemeClr val="tx1"/>
                </a:solidFill>
              </a:rPr>
              <a:t>: Interrupt service routine to the to start/stop Recording Button.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b="1" dirty="0" err="1">
                <a:solidFill>
                  <a:schemeClr val="tx1"/>
                </a:solidFill>
              </a:rPr>
              <a:t>ISR_INT_Accelerometer</a:t>
            </a:r>
            <a:r>
              <a:rPr lang="en-US" dirty="0">
                <a:solidFill>
                  <a:schemeClr val="tx1"/>
                </a:solidFill>
              </a:rPr>
              <a:t>: Accelerometer Interrupt service routine.</a:t>
            </a:r>
          </a:p>
          <a:p>
            <a:endParaRPr lang="pt-PT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2501020" y="0"/>
            <a:ext cx="4680520" cy="1196752"/>
          </a:xfrm>
        </p:spPr>
        <p:txBody>
          <a:bodyPr/>
          <a:lstStyle/>
          <a:p>
            <a:pPr algn="ctr"/>
            <a:r>
              <a:rPr lang="pt-PT" sz="3200" b="1" dirty="0" err="1">
                <a:solidFill>
                  <a:schemeClr val="tx1"/>
                </a:solidFill>
              </a:rPr>
              <a:t>Threads</a:t>
            </a:r>
            <a:r>
              <a:rPr lang="pt-PT" sz="3200" b="1" dirty="0">
                <a:solidFill>
                  <a:schemeClr val="tx1"/>
                </a:solidFill>
              </a:rPr>
              <a:t> </a:t>
            </a:r>
            <a:r>
              <a:rPr lang="pt-PT" sz="3200" b="1" dirty="0" err="1">
                <a:solidFill>
                  <a:schemeClr val="tx1"/>
                </a:solidFill>
              </a:rPr>
              <a:t>Communication</a:t>
            </a:r>
            <a:r>
              <a:rPr lang="pt-PT" sz="3200" b="1" dirty="0">
                <a:solidFill>
                  <a:schemeClr val="tx1"/>
                </a:solidFill>
              </a:rPr>
              <a:t> and </a:t>
            </a:r>
            <a:r>
              <a:rPr lang="pt-PT" sz="3200" b="1" dirty="0" err="1">
                <a:solidFill>
                  <a:schemeClr val="tx1"/>
                </a:solidFill>
              </a:rPr>
              <a:t>Syncronization</a:t>
            </a:r>
            <a:r>
              <a:rPr lang="en-US" sz="3200" b="1" dirty="0">
                <a:solidFill>
                  <a:schemeClr val="tx1"/>
                </a:solidFill>
              </a:rPr>
              <a:t> </a:t>
            </a:r>
            <a:endParaRPr lang="pt-PT" sz="3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735174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2018581" y="0"/>
            <a:ext cx="5572664" cy="1196752"/>
          </a:xfrm>
        </p:spPr>
        <p:txBody>
          <a:bodyPr/>
          <a:lstStyle/>
          <a:p>
            <a:pPr algn="ctr"/>
            <a:r>
              <a:rPr lang="pt-PT" sz="2800" b="1" dirty="0" err="1">
                <a:solidFill>
                  <a:schemeClr val="tx1"/>
                </a:solidFill>
              </a:rPr>
              <a:t>Controller</a:t>
            </a:r>
            <a:r>
              <a:rPr lang="pt-PT" sz="2800" b="1" dirty="0">
                <a:solidFill>
                  <a:schemeClr val="tx1"/>
                </a:solidFill>
              </a:rPr>
              <a:t> </a:t>
            </a:r>
            <a:r>
              <a:rPr lang="pt-PT" sz="2800" b="1" dirty="0" err="1">
                <a:solidFill>
                  <a:schemeClr val="tx1"/>
                </a:solidFill>
              </a:rPr>
              <a:t>System</a:t>
            </a:r>
            <a:r>
              <a:rPr lang="pt-PT" sz="2800" b="1" dirty="0">
                <a:solidFill>
                  <a:schemeClr val="tx1"/>
                </a:solidFill>
              </a:rPr>
              <a:t> </a:t>
            </a:r>
            <a:r>
              <a:rPr lang="pt-PT" sz="2800" b="1" dirty="0" err="1">
                <a:solidFill>
                  <a:schemeClr val="tx1"/>
                </a:solidFill>
              </a:rPr>
              <a:t>Threads</a:t>
            </a:r>
            <a:r>
              <a:rPr lang="pt-PT" sz="2800" b="1" dirty="0">
                <a:solidFill>
                  <a:schemeClr val="tx1"/>
                </a:solidFill>
              </a:rPr>
              <a:t> </a:t>
            </a:r>
            <a:r>
              <a:rPr lang="pt-PT" sz="2800" b="1" dirty="0" err="1">
                <a:solidFill>
                  <a:schemeClr val="tx1"/>
                </a:solidFill>
              </a:rPr>
              <a:t>Communication</a:t>
            </a:r>
            <a:r>
              <a:rPr lang="pt-PT" sz="2800" b="1" dirty="0">
                <a:solidFill>
                  <a:schemeClr val="tx1"/>
                </a:solidFill>
              </a:rPr>
              <a:t> and </a:t>
            </a:r>
            <a:r>
              <a:rPr lang="pt-PT" sz="2800" b="1" dirty="0" err="1">
                <a:solidFill>
                  <a:schemeClr val="tx1"/>
                </a:solidFill>
              </a:rPr>
              <a:t>Syncronization</a:t>
            </a:r>
            <a:r>
              <a:rPr lang="pt-PT" sz="2800" b="1" dirty="0">
                <a:solidFill>
                  <a:schemeClr val="tx1"/>
                </a:solidFill>
              </a:rPr>
              <a:t> </a:t>
            </a:r>
            <a:r>
              <a:rPr lang="pt-PT" sz="2800" b="1" dirty="0" err="1">
                <a:solidFill>
                  <a:schemeClr val="tx1"/>
                </a:solidFill>
              </a:rPr>
              <a:t>Overview</a:t>
            </a:r>
            <a:endParaRPr lang="pt-PT" sz="2800" b="1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5158" y="1196752"/>
            <a:ext cx="7185285" cy="5650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026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exto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7800" indent="0">
              <a:buNone/>
            </a:pPr>
            <a:r>
              <a:rPr lang="pt-PT" b="1" dirty="0" err="1">
                <a:solidFill>
                  <a:schemeClr val="tx1"/>
                </a:solidFill>
              </a:rPr>
              <a:t>Motors</a:t>
            </a:r>
            <a:r>
              <a:rPr lang="pt-PT" b="1" dirty="0">
                <a:solidFill>
                  <a:schemeClr val="tx1"/>
                </a:solidFill>
              </a:rPr>
              <a:t> Pin </a:t>
            </a:r>
            <a:r>
              <a:rPr lang="pt-PT" b="1" dirty="0" err="1">
                <a:solidFill>
                  <a:schemeClr val="tx1"/>
                </a:solidFill>
              </a:rPr>
              <a:t>Description</a:t>
            </a:r>
            <a:r>
              <a:rPr lang="pt-PT" b="1" dirty="0">
                <a:solidFill>
                  <a:schemeClr val="tx1"/>
                </a:solidFill>
              </a:rPr>
              <a:t> 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 Smart Robot Kit</a:t>
            </a:r>
            <a:endParaRPr lang="en-US" dirty="0"/>
          </a:p>
        </p:txBody>
      </p:sp>
      <p:graphicFrame>
        <p:nvGraphicFramePr>
          <p:cNvPr id="4" name="Tabe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7126953"/>
              </p:ext>
            </p:extLst>
          </p:nvPr>
        </p:nvGraphicFramePr>
        <p:xfrm>
          <a:off x="1269528" y="2171399"/>
          <a:ext cx="7648551" cy="1429929"/>
        </p:xfrm>
        <a:graphic>
          <a:graphicData uri="http://schemas.openxmlformats.org/drawingml/2006/table">
            <a:tbl>
              <a:tblPr firstRow="1" bandRow="1">
                <a:tableStyleId>{4C366C51-EF0F-4033-AD45-72283E4BE4B5}</a:tableStyleId>
              </a:tblPr>
              <a:tblGrid>
                <a:gridCol w="1697916">
                  <a:extLst>
                    <a:ext uri="{9D8B030D-6E8A-4147-A177-3AD203B41FA5}">
                      <a16:colId xmlns:a16="http://schemas.microsoft.com/office/drawing/2014/main" val="1956793755"/>
                    </a:ext>
                  </a:extLst>
                </a:gridCol>
                <a:gridCol w="2743201">
                  <a:extLst>
                    <a:ext uri="{9D8B030D-6E8A-4147-A177-3AD203B41FA5}">
                      <a16:colId xmlns:a16="http://schemas.microsoft.com/office/drawing/2014/main" val="2503564302"/>
                    </a:ext>
                  </a:extLst>
                </a:gridCol>
                <a:gridCol w="3207434">
                  <a:extLst>
                    <a:ext uri="{9D8B030D-6E8A-4147-A177-3AD203B41FA5}">
                      <a16:colId xmlns:a16="http://schemas.microsoft.com/office/drawing/2014/main" val="3762680549"/>
                    </a:ext>
                  </a:extLst>
                </a:gridCol>
              </a:tblGrid>
              <a:tr h="476643">
                <a:tc>
                  <a:txBody>
                    <a:bodyPr/>
                    <a:lstStyle/>
                    <a:p>
                      <a:pPr algn="ctr"/>
                      <a:r>
                        <a:rPr lang="pt-PT" sz="1800" b="1" dirty="0"/>
                        <a:t>Pin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800" b="1" dirty="0" err="1"/>
                        <a:t>Label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800" b="1" dirty="0" err="1"/>
                        <a:t>Description</a:t>
                      </a:r>
                      <a:r>
                        <a:rPr lang="pt-PT" sz="1800" b="1" dirty="0"/>
                        <a:t> </a:t>
                      </a:r>
                      <a:endParaRPr lang="en-US" sz="18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777682"/>
                  </a:ext>
                </a:extLst>
              </a:tr>
              <a:tr h="476643">
                <a:tc>
                  <a:txBody>
                    <a:bodyPr/>
                    <a:lstStyle/>
                    <a:p>
                      <a:pPr algn="ctr"/>
                      <a:r>
                        <a:rPr lang="pt-PT" sz="1800" baseline="0" dirty="0"/>
                        <a:t>1 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800" dirty="0"/>
                        <a:t>Motor</a:t>
                      </a:r>
                      <a:r>
                        <a:rPr lang="pt-PT" sz="1800" baseline="0" dirty="0"/>
                        <a:t> -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8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Motor</a:t>
                      </a:r>
                      <a:r>
                        <a:rPr lang="pt-PT" sz="1800" b="0" i="0" u="none" strike="noStrike" cap="none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negative </a:t>
                      </a:r>
                      <a:r>
                        <a:rPr lang="pt-PT" sz="1800" b="0" i="0" u="none" strike="noStrike" cap="none" baseline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voltage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9086354"/>
                  </a:ext>
                </a:extLst>
              </a:tr>
              <a:tr h="476643">
                <a:tc>
                  <a:txBody>
                    <a:bodyPr/>
                    <a:lstStyle/>
                    <a:p>
                      <a:pPr algn="ctr"/>
                      <a:r>
                        <a:rPr lang="pt-PT" sz="1800" dirty="0"/>
                        <a:t>2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800" dirty="0"/>
                        <a:t>Motor</a:t>
                      </a:r>
                      <a:r>
                        <a:rPr lang="pt-PT" sz="1800" baseline="0" dirty="0"/>
                        <a:t> +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8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Motor</a:t>
                      </a:r>
                      <a:r>
                        <a:rPr lang="pt-PT" sz="1800" b="0" i="0" u="none" strike="noStrike" cap="none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positive </a:t>
                      </a:r>
                      <a:r>
                        <a:rPr lang="pt-PT" sz="1800" b="0" i="0" u="none" strike="noStrike" cap="none" baseline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voltage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1673661"/>
                  </a:ext>
                </a:extLst>
              </a:tr>
            </a:tbl>
          </a:graphicData>
        </a:graphic>
      </p:graphicFrame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1448791"/>
              </p:ext>
            </p:extLst>
          </p:nvPr>
        </p:nvGraphicFramePr>
        <p:xfrm>
          <a:off x="1295128" y="4840181"/>
          <a:ext cx="7648551" cy="1526337"/>
        </p:xfrm>
        <a:graphic>
          <a:graphicData uri="http://schemas.openxmlformats.org/drawingml/2006/table">
            <a:tbl>
              <a:tblPr firstRow="1" bandRow="1">
                <a:tableStyleId>{4C366C51-EF0F-4033-AD45-72283E4BE4B5}</a:tableStyleId>
              </a:tblPr>
              <a:tblGrid>
                <a:gridCol w="1697916">
                  <a:extLst>
                    <a:ext uri="{9D8B030D-6E8A-4147-A177-3AD203B41FA5}">
                      <a16:colId xmlns:a16="http://schemas.microsoft.com/office/drawing/2014/main" val="1956793755"/>
                    </a:ext>
                  </a:extLst>
                </a:gridCol>
                <a:gridCol w="2743201">
                  <a:extLst>
                    <a:ext uri="{9D8B030D-6E8A-4147-A177-3AD203B41FA5}">
                      <a16:colId xmlns:a16="http://schemas.microsoft.com/office/drawing/2014/main" val="2503564302"/>
                    </a:ext>
                  </a:extLst>
                </a:gridCol>
                <a:gridCol w="3207434">
                  <a:extLst>
                    <a:ext uri="{9D8B030D-6E8A-4147-A177-3AD203B41FA5}">
                      <a16:colId xmlns:a16="http://schemas.microsoft.com/office/drawing/2014/main" val="3762680549"/>
                    </a:ext>
                  </a:extLst>
                </a:gridCol>
              </a:tblGrid>
              <a:tr h="508779">
                <a:tc>
                  <a:txBody>
                    <a:bodyPr/>
                    <a:lstStyle/>
                    <a:p>
                      <a:pPr algn="ctr"/>
                      <a:r>
                        <a:rPr lang="pt-PT" sz="1800" b="1" dirty="0" err="1"/>
                        <a:t>Label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800" b="1" dirty="0" err="1"/>
                        <a:t>Connected</a:t>
                      </a:r>
                      <a:r>
                        <a:rPr lang="pt-PT" sz="1800" b="1" dirty="0"/>
                        <a:t> to: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800" b="1" dirty="0"/>
                        <a:t>Interface</a:t>
                      </a:r>
                      <a:endParaRPr lang="en-US" sz="18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777682"/>
                  </a:ext>
                </a:extLst>
              </a:tr>
              <a:tr h="508779">
                <a:tc>
                  <a:txBody>
                    <a:bodyPr/>
                    <a:lstStyle/>
                    <a:p>
                      <a:pPr algn="ctr"/>
                      <a:r>
                        <a:rPr lang="pt-PT" sz="1800" dirty="0"/>
                        <a:t>GND</a:t>
                      </a:r>
                      <a:r>
                        <a:rPr lang="pt-PT" sz="1800" baseline="0" dirty="0"/>
                        <a:t> 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800" dirty="0"/>
                        <a:t>Motor Driver – Output2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PWM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9086354"/>
                  </a:ext>
                </a:extLst>
              </a:tr>
              <a:tr h="508779">
                <a:tc>
                  <a:txBody>
                    <a:bodyPr/>
                    <a:lstStyle/>
                    <a:p>
                      <a:pPr algn="ctr"/>
                      <a:r>
                        <a:rPr lang="pt-PT" sz="1800" dirty="0"/>
                        <a:t>VCC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800" dirty="0"/>
                        <a:t>Motor Driver – Output1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8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PWM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1673661"/>
                  </a:ext>
                </a:extLst>
              </a:tr>
            </a:tbl>
          </a:graphicData>
        </a:graphic>
      </p:graphicFrame>
      <p:sp>
        <p:nvSpPr>
          <p:cNvPr id="7" name="Retângulo 6"/>
          <p:cNvSpPr/>
          <p:nvPr/>
        </p:nvSpPr>
        <p:spPr>
          <a:xfrm>
            <a:off x="1269528" y="4234501"/>
            <a:ext cx="784549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400" b="1" dirty="0"/>
              <a:t>Pin Assignment Motor 1 and 3:</a:t>
            </a:r>
            <a:endParaRPr lang="en-US" sz="2400" b="1" dirty="0">
              <a:latin typeface="Calisto MT" panose="0204060305050503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929963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b="1" dirty="0" err="1">
                <a:solidFill>
                  <a:schemeClr val="tx1"/>
                </a:solidFill>
              </a:rPr>
              <a:t>Controller</a:t>
            </a:r>
            <a:r>
              <a:rPr lang="pt-PT" b="1" dirty="0">
                <a:solidFill>
                  <a:schemeClr val="tx1"/>
                </a:solidFill>
              </a:rPr>
              <a:t> </a:t>
            </a:r>
            <a:r>
              <a:rPr lang="pt-PT" b="1" dirty="0" err="1">
                <a:solidFill>
                  <a:schemeClr val="tx1"/>
                </a:solidFill>
              </a:rPr>
              <a:t>System</a:t>
            </a:r>
            <a:r>
              <a:rPr lang="pt-PT" b="1" dirty="0">
                <a:solidFill>
                  <a:schemeClr val="tx1"/>
                </a:solidFill>
              </a:rPr>
              <a:t> </a:t>
            </a:r>
            <a:r>
              <a:rPr lang="pt-PT" b="1" dirty="0" err="1">
                <a:solidFill>
                  <a:schemeClr val="tx1"/>
                </a:solidFill>
              </a:rPr>
              <a:t>Thread</a:t>
            </a:r>
            <a:r>
              <a:rPr lang="pt-PT" b="1" dirty="0">
                <a:solidFill>
                  <a:schemeClr val="tx1"/>
                </a:solidFill>
              </a:rPr>
              <a:t> </a:t>
            </a:r>
            <a:r>
              <a:rPr lang="pt-PT" b="1" dirty="0" err="1">
                <a:solidFill>
                  <a:schemeClr val="tx1"/>
                </a:solidFill>
              </a:rPr>
              <a:t>Priority</a:t>
            </a:r>
            <a:endParaRPr lang="pt-PT" b="1" dirty="0">
              <a:solidFill>
                <a:schemeClr val="tx1"/>
              </a:solidFill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6130" y="1552575"/>
            <a:ext cx="6648450" cy="530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16721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exto 1"/>
          <p:cNvSpPr>
            <a:spLocks noGrp="1"/>
          </p:cNvSpPr>
          <p:nvPr>
            <p:ph type="body" idx="1"/>
          </p:nvPr>
        </p:nvSpPr>
        <p:spPr>
          <a:xfrm>
            <a:off x="1295128" y="1196752"/>
            <a:ext cx="7597352" cy="5184575"/>
          </a:xfrm>
        </p:spPr>
        <p:txBody>
          <a:bodyPr/>
          <a:lstStyle/>
          <a:p>
            <a:pPr lvl="0">
              <a:lnSpc>
                <a:spcPct val="150000"/>
              </a:lnSpc>
            </a:pPr>
            <a:r>
              <a:rPr lang="en-US" sz="2400" b="1" dirty="0" err="1">
                <a:solidFill>
                  <a:schemeClr val="tx1"/>
                </a:solidFill>
              </a:rPr>
              <a:t>SendWifi_Thread</a:t>
            </a:r>
            <a:r>
              <a:rPr lang="en-US" sz="2400" b="1" dirty="0">
                <a:solidFill>
                  <a:schemeClr val="tx1"/>
                </a:solidFill>
              </a:rPr>
              <a:t> </a:t>
            </a:r>
            <a:endParaRPr lang="en-US" sz="2400" dirty="0">
              <a:solidFill>
                <a:schemeClr val="tx1"/>
              </a:solidFill>
            </a:endParaRPr>
          </a:p>
          <a:p>
            <a:pPr lvl="0">
              <a:lnSpc>
                <a:spcPct val="150000"/>
              </a:lnSpc>
            </a:pPr>
            <a:r>
              <a:rPr lang="en-US" sz="2400" b="1" dirty="0" err="1">
                <a:solidFill>
                  <a:schemeClr val="tx1"/>
                </a:solidFill>
              </a:rPr>
              <a:t>Receive_Wifi_Thread</a:t>
            </a:r>
            <a:endParaRPr lang="en-US" sz="2400" dirty="0">
              <a:solidFill>
                <a:schemeClr val="tx1"/>
              </a:solidFill>
            </a:endParaRPr>
          </a:p>
          <a:p>
            <a:pPr lvl="0">
              <a:lnSpc>
                <a:spcPct val="150000"/>
              </a:lnSpc>
            </a:pPr>
            <a:r>
              <a:rPr lang="en-US" sz="2400" b="1" dirty="0" err="1">
                <a:solidFill>
                  <a:schemeClr val="tx1"/>
                </a:solidFill>
              </a:rPr>
              <a:t>Update_GUI_Thread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</a:p>
          <a:p>
            <a:pPr lvl="0">
              <a:lnSpc>
                <a:spcPct val="150000"/>
              </a:lnSpc>
            </a:pPr>
            <a:r>
              <a:rPr lang="en-US" sz="2400" b="1" dirty="0">
                <a:solidFill>
                  <a:schemeClr val="tx1"/>
                </a:solidFill>
              </a:rPr>
              <a:t>Command </a:t>
            </a:r>
            <a:r>
              <a:rPr lang="en-US" sz="2400" b="1" dirty="0" err="1">
                <a:solidFill>
                  <a:schemeClr val="tx1"/>
                </a:solidFill>
              </a:rPr>
              <a:t>Handler_Thread</a:t>
            </a:r>
            <a:endParaRPr lang="en-US" sz="2400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Threads Overview</a:t>
            </a:r>
            <a:br>
              <a:rPr lang="en-US" b="1" dirty="0">
                <a:solidFill>
                  <a:schemeClr val="tx1"/>
                </a:solidFill>
              </a:rPr>
            </a:br>
            <a:r>
              <a:rPr lang="en-US" b="1" dirty="0">
                <a:solidFill>
                  <a:schemeClr val="tx1"/>
                </a:solidFill>
              </a:rPr>
              <a:t>Desktop Application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924666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exto 1"/>
          <p:cNvSpPr>
            <a:spLocks noGrp="1"/>
          </p:cNvSpPr>
          <p:nvPr>
            <p:ph type="body" idx="1"/>
          </p:nvPr>
        </p:nvSpPr>
        <p:spPr>
          <a:xfrm>
            <a:off x="1329633" y="1673425"/>
            <a:ext cx="7597352" cy="5184575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Queue</a:t>
            </a:r>
            <a:r>
              <a:rPr lang="en-US" dirty="0"/>
              <a:t>: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b="1" dirty="0" err="1">
                <a:solidFill>
                  <a:schemeClr val="tx1"/>
                </a:solidFill>
              </a:rPr>
              <a:t>Update_GUI_Queue</a:t>
            </a:r>
            <a:r>
              <a:rPr lang="en-US" dirty="0">
                <a:solidFill>
                  <a:schemeClr val="tx1"/>
                </a:solidFill>
              </a:rPr>
              <a:t> - is used to send the command received from the robot System from the </a:t>
            </a:r>
            <a:r>
              <a:rPr lang="en-US" dirty="0" err="1">
                <a:solidFill>
                  <a:schemeClr val="tx1"/>
                </a:solidFill>
              </a:rPr>
              <a:t>Received_Wifi</a:t>
            </a:r>
            <a:r>
              <a:rPr lang="en-US" dirty="0">
                <a:solidFill>
                  <a:schemeClr val="tx1"/>
                </a:solidFill>
              </a:rPr>
              <a:t> thread to the </a:t>
            </a:r>
            <a:r>
              <a:rPr lang="en-US" dirty="0" err="1">
                <a:solidFill>
                  <a:schemeClr val="tx1"/>
                </a:solidFill>
              </a:rPr>
              <a:t>Update_GUI</a:t>
            </a:r>
            <a:r>
              <a:rPr lang="en-US" dirty="0">
                <a:solidFill>
                  <a:schemeClr val="tx1"/>
                </a:solidFill>
              </a:rPr>
              <a:t> Thread.</a:t>
            </a:r>
            <a:br>
              <a:rPr lang="en-US" dirty="0">
                <a:solidFill>
                  <a:schemeClr val="tx1"/>
                </a:solidFill>
              </a:rPr>
            </a:br>
            <a:endParaRPr lang="en-US" dirty="0">
              <a:solidFill>
                <a:schemeClr val="tx1"/>
              </a:solidFill>
            </a:endParaRPr>
          </a:p>
          <a:p>
            <a:pPr lvl="1">
              <a:buFont typeface="Wingdings" panose="05000000000000000000" pitchFamily="2" charset="2"/>
              <a:buChar char="v"/>
            </a:pPr>
            <a:r>
              <a:rPr lang="en-US" b="1" dirty="0" err="1">
                <a:solidFill>
                  <a:schemeClr val="tx1"/>
                </a:solidFill>
              </a:rPr>
              <a:t>New_Commmand_Queue</a:t>
            </a:r>
            <a:r>
              <a:rPr lang="en-US" dirty="0">
                <a:solidFill>
                  <a:schemeClr val="tx1"/>
                </a:solidFill>
              </a:rPr>
              <a:t> – Is used to send the data from the Command_Handler thread to the </a:t>
            </a:r>
            <a:r>
              <a:rPr lang="en-US" dirty="0" err="1">
                <a:solidFill>
                  <a:schemeClr val="tx1"/>
                </a:solidFill>
              </a:rPr>
              <a:t>Send_Wifi</a:t>
            </a:r>
            <a:r>
              <a:rPr lang="en-US" dirty="0">
                <a:solidFill>
                  <a:schemeClr val="tx1"/>
                </a:solidFill>
              </a:rPr>
              <a:t> thread.</a:t>
            </a:r>
          </a:p>
          <a:p>
            <a:pPr marL="177800" indent="0">
              <a:buNone/>
            </a:pPr>
            <a:endParaRPr lang="en-US" b="1" dirty="0"/>
          </a:p>
          <a:p>
            <a:pPr marL="609600" lvl="1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endParaRPr lang="pt-PT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2518273" y="0"/>
            <a:ext cx="4680520" cy="1196752"/>
          </a:xfrm>
        </p:spPr>
        <p:txBody>
          <a:bodyPr/>
          <a:lstStyle/>
          <a:p>
            <a:pPr algn="ctr"/>
            <a:r>
              <a:rPr lang="pt-PT" sz="3200" b="1" dirty="0" err="1">
                <a:solidFill>
                  <a:schemeClr val="tx1"/>
                </a:solidFill>
              </a:rPr>
              <a:t>Threads</a:t>
            </a:r>
            <a:r>
              <a:rPr lang="pt-PT" sz="3200" b="1" dirty="0">
                <a:solidFill>
                  <a:schemeClr val="tx1"/>
                </a:solidFill>
              </a:rPr>
              <a:t> </a:t>
            </a:r>
            <a:r>
              <a:rPr lang="pt-PT" sz="3200" b="1" dirty="0" err="1">
                <a:solidFill>
                  <a:schemeClr val="tx1"/>
                </a:solidFill>
              </a:rPr>
              <a:t>Communication</a:t>
            </a:r>
            <a:r>
              <a:rPr lang="pt-PT" sz="3200" b="1" dirty="0">
                <a:solidFill>
                  <a:schemeClr val="tx1"/>
                </a:solidFill>
              </a:rPr>
              <a:t> and </a:t>
            </a:r>
            <a:r>
              <a:rPr lang="pt-PT" sz="3200" b="1" dirty="0" err="1">
                <a:solidFill>
                  <a:schemeClr val="tx1"/>
                </a:solidFill>
              </a:rPr>
              <a:t>Syncronization</a:t>
            </a:r>
            <a:r>
              <a:rPr lang="en-US" sz="3200" b="1" dirty="0">
                <a:solidFill>
                  <a:schemeClr val="tx1"/>
                </a:solidFill>
              </a:rPr>
              <a:t> </a:t>
            </a:r>
            <a:endParaRPr lang="pt-PT" sz="3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376715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2002125" y="28135"/>
            <a:ext cx="5676181" cy="1196752"/>
          </a:xfrm>
        </p:spPr>
        <p:txBody>
          <a:bodyPr/>
          <a:lstStyle/>
          <a:p>
            <a:pPr algn="ctr"/>
            <a:r>
              <a:rPr lang="pt-PT" sz="2800" b="1" dirty="0">
                <a:solidFill>
                  <a:schemeClr val="tx1"/>
                </a:solidFill>
              </a:rPr>
              <a:t>Desktop </a:t>
            </a:r>
            <a:r>
              <a:rPr lang="pt-PT" sz="2800" b="1" dirty="0" err="1">
                <a:solidFill>
                  <a:schemeClr val="tx1"/>
                </a:solidFill>
              </a:rPr>
              <a:t>Application</a:t>
            </a:r>
            <a:r>
              <a:rPr lang="pt-PT" sz="2800" b="1" dirty="0">
                <a:solidFill>
                  <a:schemeClr val="tx1"/>
                </a:solidFill>
              </a:rPr>
              <a:t> </a:t>
            </a:r>
            <a:r>
              <a:rPr lang="pt-PT" sz="2800" b="1" dirty="0" err="1">
                <a:solidFill>
                  <a:schemeClr val="tx1"/>
                </a:solidFill>
              </a:rPr>
              <a:t>Threads</a:t>
            </a:r>
            <a:r>
              <a:rPr lang="pt-PT" sz="2800" b="1" dirty="0">
                <a:solidFill>
                  <a:schemeClr val="tx1"/>
                </a:solidFill>
              </a:rPr>
              <a:t> </a:t>
            </a:r>
            <a:r>
              <a:rPr lang="pt-PT" sz="2800" b="1" dirty="0" err="1">
                <a:solidFill>
                  <a:schemeClr val="tx1"/>
                </a:solidFill>
              </a:rPr>
              <a:t>Communication</a:t>
            </a:r>
            <a:r>
              <a:rPr lang="pt-PT" sz="2800" b="1" dirty="0">
                <a:solidFill>
                  <a:schemeClr val="tx1"/>
                </a:solidFill>
              </a:rPr>
              <a:t> and </a:t>
            </a:r>
            <a:r>
              <a:rPr lang="pt-PT" sz="2800" b="1" dirty="0" err="1">
                <a:solidFill>
                  <a:schemeClr val="tx1"/>
                </a:solidFill>
              </a:rPr>
              <a:t>Syncronization</a:t>
            </a:r>
            <a:r>
              <a:rPr lang="pt-PT" sz="2800" b="1" dirty="0">
                <a:solidFill>
                  <a:schemeClr val="tx1"/>
                </a:solidFill>
              </a:rPr>
              <a:t> </a:t>
            </a:r>
            <a:r>
              <a:rPr lang="pt-PT" sz="2800" b="1" dirty="0" err="1">
                <a:solidFill>
                  <a:schemeClr val="tx1"/>
                </a:solidFill>
              </a:rPr>
              <a:t>Overview</a:t>
            </a:r>
            <a:endParaRPr lang="pt-PT" sz="2800" b="1" dirty="0"/>
          </a:p>
        </p:txBody>
      </p:sp>
      <p:pic>
        <p:nvPicPr>
          <p:cNvPr id="4" name="Imagem 3" descr="C:\Users\AndersenBond\Downloads\Cópia de Cópia de Desenho sem títulosd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9483" y="1758463"/>
            <a:ext cx="8004517" cy="455793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6716138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b="1" dirty="0">
                <a:solidFill>
                  <a:schemeClr val="tx1"/>
                </a:solidFill>
              </a:rPr>
              <a:t>Desktop </a:t>
            </a:r>
            <a:r>
              <a:rPr lang="pt-PT" b="1" dirty="0" err="1">
                <a:solidFill>
                  <a:schemeClr val="tx1"/>
                </a:solidFill>
              </a:rPr>
              <a:t>Application</a:t>
            </a:r>
            <a:r>
              <a:rPr lang="pt-PT" b="1" dirty="0">
                <a:solidFill>
                  <a:schemeClr val="tx1"/>
                </a:solidFill>
              </a:rPr>
              <a:t> </a:t>
            </a:r>
            <a:r>
              <a:rPr lang="pt-PT" b="1" dirty="0" err="1">
                <a:solidFill>
                  <a:schemeClr val="tx1"/>
                </a:solidFill>
              </a:rPr>
              <a:t>Thread</a:t>
            </a:r>
            <a:r>
              <a:rPr lang="pt-PT" b="1" dirty="0">
                <a:solidFill>
                  <a:schemeClr val="tx1"/>
                </a:solidFill>
              </a:rPr>
              <a:t> </a:t>
            </a:r>
            <a:r>
              <a:rPr lang="pt-PT" b="1" dirty="0" err="1">
                <a:solidFill>
                  <a:schemeClr val="tx1"/>
                </a:solidFill>
              </a:rPr>
              <a:t>Priority</a:t>
            </a:r>
            <a:endParaRPr lang="pt-PT" b="1" dirty="0">
              <a:solidFill>
                <a:schemeClr val="tx1"/>
              </a:solidFill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9813" y="1613051"/>
            <a:ext cx="6780889" cy="5244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73249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exto 1"/>
          <p:cNvSpPr>
            <a:spLocks noGrp="1"/>
          </p:cNvSpPr>
          <p:nvPr>
            <p:ph type="body" idx="1"/>
          </p:nvPr>
        </p:nvSpPr>
        <p:spPr>
          <a:xfrm>
            <a:off x="1295128" y="1073481"/>
            <a:ext cx="7597352" cy="5184575"/>
          </a:xfrm>
        </p:spPr>
        <p:txBody>
          <a:bodyPr/>
          <a:lstStyle/>
          <a:p>
            <a:pPr marL="177800" indent="0" algn="ctr">
              <a:buNone/>
            </a:pPr>
            <a:endParaRPr lang="pt-PT" sz="6600" dirty="0"/>
          </a:p>
          <a:p>
            <a:pPr marL="177800" indent="0" algn="ctr">
              <a:buNone/>
            </a:pPr>
            <a:endParaRPr lang="pt-PT" sz="6600" dirty="0"/>
          </a:p>
          <a:p>
            <a:pPr marL="177800" indent="0" algn="ctr">
              <a:buNone/>
            </a:pPr>
            <a:r>
              <a:rPr lang="pt-PT" sz="6600" dirty="0">
                <a:solidFill>
                  <a:schemeClr val="tx1"/>
                </a:solidFill>
              </a:rPr>
              <a:t>5. </a:t>
            </a:r>
            <a:r>
              <a:rPr lang="pt-PT" sz="6600" dirty="0" err="1">
                <a:solidFill>
                  <a:schemeClr val="tx1"/>
                </a:solidFill>
              </a:rPr>
              <a:t>Flowcharts</a:t>
            </a:r>
            <a:r>
              <a:rPr lang="pt-PT" dirty="0">
                <a:solidFill>
                  <a:schemeClr val="tx1"/>
                </a:solidFill>
              </a:rPr>
              <a:t> 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50453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exto 1"/>
          <p:cNvSpPr>
            <a:spLocks noGrp="1"/>
          </p:cNvSpPr>
          <p:nvPr>
            <p:ph type="body" idx="1"/>
          </p:nvPr>
        </p:nvSpPr>
        <p:spPr>
          <a:xfrm>
            <a:off x="1323264" y="1003142"/>
            <a:ext cx="7597352" cy="5184575"/>
          </a:xfrm>
        </p:spPr>
        <p:txBody>
          <a:bodyPr/>
          <a:lstStyle/>
          <a:p>
            <a:pPr marL="177800" indent="0" algn="ctr">
              <a:buNone/>
            </a:pPr>
            <a:endParaRPr lang="pt-PT" sz="6600" dirty="0"/>
          </a:p>
          <a:p>
            <a:pPr marL="177800" indent="0" algn="ctr">
              <a:buNone/>
            </a:pPr>
            <a:endParaRPr lang="pt-PT" sz="6600" dirty="0"/>
          </a:p>
          <a:p>
            <a:pPr marL="177800" indent="0" algn="ctr">
              <a:buNone/>
            </a:pPr>
            <a:r>
              <a:rPr lang="pt-PT" sz="6000" dirty="0">
                <a:solidFill>
                  <a:schemeClr val="tx1"/>
                </a:solidFill>
              </a:rPr>
              <a:t>5.1. Robot </a:t>
            </a:r>
            <a:r>
              <a:rPr lang="pt-PT" sz="6000" dirty="0" err="1">
                <a:solidFill>
                  <a:schemeClr val="tx1"/>
                </a:solidFill>
              </a:rPr>
              <a:t>System</a:t>
            </a:r>
            <a:r>
              <a:rPr lang="pt-PT" sz="6000" dirty="0">
                <a:solidFill>
                  <a:schemeClr val="tx1"/>
                </a:solidFill>
              </a:rPr>
              <a:t> </a:t>
            </a:r>
            <a:r>
              <a:rPr lang="pt-PT" sz="6000" dirty="0" err="1">
                <a:solidFill>
                  <a:schemeClr val="tx1"/>
                </a:solidFill>
              </a:rPr>
              <a:t>Flowcharts</a:t>
            </a:r>
            <a:r>
              <a:rPr lang="pt-PT" sz="6000" dirty="0">
                <a:solidFill>
                  <a:schemeClr val="tx1"/>
                </a:solidFill>
              </a:rPr>
              <a:t> </a:t>
            </a:r>
            <a:r>
              <a:rPr lang="pt-PT" sz="2400" dirty="0">
                <a:solidFill>
                  <a:schemeClr val="tx1"/>
                </a:solidFill>
              </a:rPr>
              <a:t> </a:t>
            </a:r>
            <a:endParaRPr 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107198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2483767" y="-305431"/>
            <a:ext cx="4680520" cy="1196752"/>
          </a:xfrm>
        </p:spPr>
        <p:txBody>
          <a:bodyPr/>
          <a:lstStyle/>
          <a:p>
            <a:pPr algn="ctr"/>
            <a:r>
              <a:rPr lang="pt-PT" b="1" dirty="0" err="1">
                <a:solidFill>
                  <a:schemeClr val="tx1"/>
                </a:solidFill>
              </a:rPr>
              <a:t>Initialization</a:t>
            </a:r>
            <a:endParaRPr lang="pt-PT" b="1" dirty="0">
              <a:solidFill>
                <a:schemeClr val="tx1"/>
              </a:solidFill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8087" y="498619"/>
            <a:ext cx="2896230" cy="6359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12761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2"/>
          <p:cNvSpPr txBox="1">
            <a:spLocks/>
          </p:cNvSpPr>
          <p:nvPr/>
        </p:nvSpPr>
        <p:spPr>
          <a:xfrm>
            <a:off x="2225615" y="-15198"/>
            <a:ext cx="4988001" cy="119675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E48"/>
              </a:buClr>
              <a:buFont typeface="Calibri"/>
              <a:buNone/>
              <a:defRPr sz="3600" b="0" i="0" u="none" strike="noStrike" cap="none">
                <a:solidFill>
                  <a:srgbClr val="373E4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pPr marL="177800" algn="ctr"/>
            <a:r>
              <a:rPr lang="pt-PT" b="1" dirty="0" err="1">
                <a:solidFill>
                  <a:schemeClr val="tx1"/>
                </a:solidFill>
              </a:rPr>
              <a:t>Receive_Controller_Wifi</a:t>
            </a:r>
            <a:r>
              <a:rPr lang="pt-PT" b="1" dirty="0">
                <a:solidFill>
                  <a:schemeClr val="tx1"/>
                </a:solidFill>
              </a:rPr>
              <a:t> </a:t>
            </a:r>
            <a:r>
              <a:rPr lang="pt-PT" b="1" dirty="0" err="1">
                <a:solidFill>
                  <a:schemeClr val="tx1"/>
                </a:solidFill>
              </a:rPr>
              <a:t>Thread</a:t>
            </a:r>
            <a:r>
              <a:rPr lang="pt-PT" b="1" dirty="0">
                <a:solidFill>
                  <a:schemeClr val="tx1"/>
                </a:solidFill>
              </a:rPr>
              <a:t> </a:t>
            </a:r>
            <a:r>
              <a:rPr lang="pt-PT" b="1" dirty="0" err="1">
                <a:solidFill>
                  <a:schemeClr val="tx1"/>
                </a:solidFill>
              </a:rPr>
              <a:t>Function</a:t>
            </a:r>
            <a:endParaRPr lang="pt-PT" b="1" dirty="0">
              <a:solidFill>
                <a:schemeClr val="tx1"/>
              </a:solidFill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3207" y="1591749"/>
            <a:ext cx="8084780" cy="4873007"/>
          </a:xfrm>
          <a:prstGeom prst="rect">
            <a:avLst/>
          </a:prstGeom>
        </p:spPr>
      </p:pic>
      <p:sp>
        <p:nvSpPr>
          <p:cNvPr id="2" name="CaixaDeTexto 1"/>
          <p:cNvSpPr txBox="1"/>
          <p:nvPr/>
        </p:nvSpPr>
        <p:spPr>
          <a:xfrm>
            <a:off x="6972300" y="5655149"/>
            <a:ext cx="1409700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pt-PT" sz="1200" dirty="0"/>
          </a:p>
        </p:txBody>
      </p:sp>
      <p:sp>
        <p:nvSpPr>
          <p:cNvPr id="5" name="CaixaDeTexto 4"/>
          <p:cNvSpPr txBox="1"/>
          <p:nvPr/>
        </p:nvSpPr>
        <p:spPr>
          <a:xfrm>
            <a:off x="6972300" y="5736787"/>
            <a:ext cx="1409700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pt-PT" sz="1200" dirty="0"/>
              <a:t> </a:t>
            </a:r>
            <a:r>
              <a:rPr lang="pt-PT" sz="1200" dirty="0" err="1"/>
              <a:t>Write</a:t>
            </a:r>
            <a:r>
              <a:rPr lang="pt-PT" sz="1200" dirty="0"/>
              <a:t> </a:t>
            </a:r>
            <a:r>
              <a:rPr lang="pt-PT" sz="1200" dirty="0" err="1"/>
              <a:t>on</a:t>
            </a:r>
            <a:r>
              <a:rPr lang="pt-PT" sz="1200" dirty="0"/>
              <a:t> a </a:t>
            </a:r>
            <a:r>
              <a:rPr lang="pt-PT" sz="1200" dirty="0" err="1"/>
              <a:t>queue</a:t>
            </a:r>
            <a:r>
              <a:rPr lang="pt-PT" sz="1200" dirty="0"/>
              <a:t> to </a:t>
            </a:r>
            <a:r>
              <a:rPr lang="pt-PT" sz="1200" dirty="0" err="1"/>
              <a:t>the</a:t>
            </a:r>
            <a:r>
              <a:rPr lang="pt-PT" sz="1200" dirty="0"/>
              <a:t> </a:t>
            </a:r>
            <a:r>
              <a:rPr lang="pt-PT" sz="1200" dirty="0" err="1"/>
              <a:t>Error_Handling</a:t>
            </a:r>
            <a:r>
              <a:rPr lang="pt-PT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8062618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2"/>
          <p:cNvSpPr txBox="1">
            <a:spLocks/>
          </p:cNvSpPr>
          <p:nvPr/>
        </p:nvSpPr>
        <p:spPr>
          <a:xfrm>
            <a:off x="2225615" y="-15198"/>
            <a:ext cx="4988001" cy="119675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E48"/>
              </a:buClr>
              <a:buFont typeface="Calibri"/>
              <a:buNone/>
              <a:defRPr sz="3600" b="0" i="0" u="none" strike="noStrike" cap="none">
                <a:solidFill>
                  <a:srgbClr val="373E4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pPr marL="177800" algn="ctr"/>
            <a:r>
              <a:rPr lang="pt-PT" b="1" dirty="0" err="1">
                <a:solidFill>
                  <a:schemeClr val="tx1"/>
                </a:solidFill>
              </a:rPr>
              <a:t>Receive_Controller_Wifi</a:t>
            </a:r>
            <a:r>
              <a:rPr lang="pt-PT" b="1" dirty="0">
                <a:solidFill>
                  <a:schemeClr val="tx1"/>
                </a:solidFill>
              </a:rPr>
              <a:t> </a:t>
            </a:r>
            <a:r>
              <a:rPr lang="pt-PT" b="1" dirty="0" err="1">
                <a:solidFill>
                  <a:schemeClr val="tx1"/>
                </a:solidFill>
              </a:rPr>
              <a:t>Thread</a:t>
            </a:r>
            <a:r>
              <a:rPr lang="pt-PT" b="1" dirty="0">
                <a:solidFill>
                  <a:schemeClr val="tx1"/>
                </a:solidFill>
              </a:rPr>
              <a:t> </a:t>
            </a:r>
            <a:r>
              <a:rPr lang="pt-PT" b="1" dirty="0" err="1">
                <a:solidFill>
                  <a:schemeClr val="tx1"/>
                </a:solidFill>
              </a:rPr>
              <a:t>Function</a:t>
            </a:r>
            <a:endParaRPr lang="pt-PT" b="1" dirty="0">
              <a:solidFill>
                <a:schemeClr val="tx1"/>
              </a:solidFill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1258405" y="1314710"/>
            <a:ext cx="273207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PT" sz="2800" b="1" dirty="0" err="1">
                <a:solidFill>
                  <a:srgbClr val="0D0D0D"/>
                </a:solidFill>
                <a:latin typeface="Calisto MT" panose="02040603050505030304" pitchFamily="18" charset="0"/>
                <a:cs typeface="Times New Roman" panose="02020603050405020304" pitchFamily="18" charset="0"/>
              </a:rPr>
              <a:t>Test</a:t>
            </a:r>
            <a:r>
              <a:rPr lang="pt-PT" sz="2800" b="1" dirty="0">
                <a:solidFill>
                  <a:srgbClr val="0D0D0D"/>
                </a:solidFill>
                <a:latin typeface="Calisto MT" panose="02040603050505030304" pitchFamily="18" charset="0"/>
                <a:cs typeface="Times New Roman" panose="02020603050405020304" pitchFamily="18" charset="0"/>
              </a:rPr>
              <a:t> Case </a:t>
            </a:r>
            <a:endParaRPr lang="en-US" sz="2800" dirty="0"/>
          </a:p>
        </p:txBody>
      </p:sp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7451856"/>
              </p:ext>
            </p:extLst>
          </p:nvPr>
        </p:nvGraphicFramePr>
        <p:xfrm>
          <a:off x="1258405" y="1841805"/>
          <a:ext cx="7545616" cy="1833564"/>
        </p:xfrm>
        <a:graphic>
          <a:graphicData uri="http://schemas.openxmlformats.org/drawingml/2006/table">
            <a:tbl>
              <a:tblPr firstRow="1" firstCol="1" bandRow="1">
                <a:tableStyleId>{4C366C51-EF0F-4033-AD45-72283E4BE4B5}</a:tableStyleId>
              </a:tblPr>
              <a:tblGrid>
                <a:gridCol w="3098855">
                  <a:extLst>
                    <a:ext uri="{9D8B030D-6E8A-4147-A177-3AD203B41FA5}">
                      <a16:colId xmlns:a16="http://schemas.microsoft.com/office/drawing/2014/main" val="2043274688"/>
                    </a:ext>
                  </a:extLst>
                </a:gridCol>
                <a:gridCol w="2559882">
                  <a:extLst>
                    <a:ext uri="{9D8B030D-6E8A-4147-A177-3AD203B41FA5}">
                      <a16:colId xmlns:a16="http://schemas.microsoft.com/office/drawing/2014/main" val="3824270514"/>
                    </a:ext>
                  </a:extLst>
                </a:gridCol>
                <a:gridCol w="1886879">
                  <a:extLst>
                    <a:ext uri="{9D8B030D-6E8A-4147-A177-3AD203B41FA5}">
                      <a16:colId xmlns:a16="http://schemas.microsoft.com/office/drawing/2014/main" val="542628408"/>
                    </a:ext>
                  </a:extLst>
                </a:gridCol>
              </a:tblGrid>
              <a:tr h="43148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Input</a:t>
                      </a:r>
                      <a:endParaRPr lang="en-US" sz="2000" b="1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</a:rPr>
                        <a:t>Expected Output</a:t>
                      </a:r>
                      <a:endParaRPr lang="en-US" sz="2000" b="1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</a:rPr>
                        <a:t>Output</a:t>
                      </a:r>
                      <a:endParaRPr lang="en-US" sz="2000" b="1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06076427"/>
                  </a:ext>
                </a:extLst>
              </a:tr>
              <a:tr h="140208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PT" sz="20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New</a:t>
                      </a:r>
                      <a:r>
                        <a:rPr lang="pt-PT" sz="20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 Data </a:t>
                      </a:r>
                      <a:r>
                        <a:rPr lang="pt-PT" sz="2000" baseline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Available</a:t>
                      </a:r>
                      <a:r>
                        <a:rPr lang="pt-PT" sz="20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 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Process</a:t>
                      </a:r>
                      <a:r>
                        <a:rPr lang="en-US" sz="2000" baseline="0" dirty="0">
                          <a:effectLst/>
                        </a:rPr>
                        <a:t> and send the data to the </a:t>
                      </a:r>
                      <a:r>
                        <a:rPr lang="en-US" sz="2000" baseline="0" dirty="0" err="1">
                          <a:effectLst/>
                        </a:rPr>
                        <a:t>Command_handler</a:t>
                      </a:r>
                      <a:r>
                        <a:rPr lang="en-US" sz="2000" baseline="0" dirty="0">
                          <a:effectLst/>
                        </a:rPr>
                        <a:t> Thread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 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235965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13157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 Smart Robot Kit</a:t>
            </a:r>
          </a:p>
        </p:txBody>
      </p:sp>
      <p:graphicFrame>
        <p:nvGraphicFramePr>
          <p:cNvPr id="13" name="Tabela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0978174"/>
              </p:ext>
            </p:extLst>
          </p:nvPr>
        </p:nvGraphicFramePr>
        <p:xfrm>
          <a:off x="1207880" y="1909444"/>
          <a:ext cx="7648551" cy="1112520"/>
        </p:xfrm>
        <a:graphic>
          <a:graphicData uri="http://schemas.openxmlformats.org/drawingml/2006/table">
            <a:tbl>
              <a:tblPr firstRow="1" bandRow="1">
                <a:tableStyleId>{4C366C51-EF0F-4033-AD45-72283E4BE4B5}</a:tableStyleId>
              </a:tblPr>
              <a:tblGrid>
                <a:gridCol w="1697916">
                  <a:extLst>
                    <a:ext uri="{9D8B030D-6E8A-4147-A177-3AD203B41FA5}">
                      <a16:colId xmlns:a16="http://schemas.microsoft.com/office/drawing/2014/main" val="1956793755"/>
                    </a:ext>
                  </a:extLst>
                </a:gridCol>
                <a:gridCol w="2743201">
                  <a:extLst>
                    <a:ext uri="{9D8B030D-6E8A-4147-A177-3AD203B41FA5}">
                      <a16:colId xmlns:a16="http://schemas.microsoft.com/office/drawing/2014/main" val="2503564302"/>
                    </a:ext>
                  </a:extLst>
                </a:gridCol>
                <a:gridCol w="3207434">
                  <a:extLst>
                    <a:ext uri="{9D8B030D-6E8A-4147-A177-3AD203B41FA5}">
                      <a16:colId xmlns:a16="http://schemas.microsoft.com/office/drawing/2014/main" val="37626805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sz="1800" b="1" dirty="0" err="1"/>
                        <a:t>Label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800" b="1" dirty="0" err="1"/>
                        <a:t>Connected</a:t>
                      </a:r>
                      <a:r>
                        <a:rPr lang="pt-PT" sz="1800" b="1" dirty="0"/>
                        <a:t> to: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800" b="1" dirty="0"/>
                        <a:t>Interface</a:t>
                      </a:r>
                      <a:endParaRPr lang="en-US" sz="18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7776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sz="1800" dirty="0"/>
                        <a:t>GND</a:t>
                      </a:r>
                      <a:r>
                        <a:rPr lang="pt-PT" sz="1800" baseline="0" dirty="0"/>
                        <a:t> 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800" dirty="0"/>
                        <a:t>Motor Driver – Output4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PWM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90863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sz="1800" dirty="0"/>
                        <a:t>VCC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800" dirty="0"/>
                        <a:t>Motor Driver – Output2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8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PWM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1673661"/>
                  </a:ext>
                </a:extLst>
              </a:tr>
            </a:tbl>
          </a:graphicData>
        </a:graphic>
      </p:graphicFrame>
      <p:sp>
        <p:nvSpPr>
          <p:cNvPr id="14" name="Retângulo 13"/>
          <p:cNvSpPr/>
          <p:nvPr/>
        </p:nvSpPr>
        <p:spPr>
          <a:xfrm>
            <a:off x="1207881" y="1483436"/>
            <a:ext cx="784549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400" b="1" dirty="0"/>
              <a:t>Pin Assignment 2 and 4:</a:t>
            </a:r>
            <a:endParaRPr lang="en-US" sz="2400" b="1" dirty="0">
              <a:latin typeface="Calisto MT" panose="0204060305050503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etângulo 14"/>
          <p:cNvSpPr/>
          <p:nvPr/>
        </p:nvSpPr>
        <p:spPr>
          <a:xfrm>
            <a:off x="1310814" y="3441453"/>
            <a:ext cx="408496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PT" sz="2800" b="1" dirty="0">
                <a:solidFill>
                  <a:srgbClr val="0D0D0D"/>
                </a:solidFill>
                <a:latin typeface="Calisto MT" panose="02040603050505030304" pitchFamily="18" charset="0"/>
                <a:cs typeface="Times New Roman" panose="02020603050405020304" pitchFamily="18" charset="0"/>
              </a:rPr>
              <a:t>Motor </a:t>
            </a:r>
            <a:r>
              <a:rPr lang="pt-PT" sz="2800" b="1" dirty="0" err="1">
                <a:solidFill>
                  <a:srgbClr val="0D0D0D"/>
                </a:solidFill>
                <a:latin typeface="Calisto MT" panose="02040603050505030304" pitchFamily="18" charset="0"/>
                <a:cs typeface="Times New Roman" panose="02020603050405020304" pitchFamily="18" charset="0"/>
              </a:rPr>
              <a:t>Test</a:t>
            </a:r>
            <a:r>
              <a:rPr lang="pt-PT" sz="2800" b="1" dirty="0">
                <a:solidFill>
                  <a:srgbClr val="0D0D0D"/>
                </a:solidFill>
                <a:latin typeface="Calisto MT" panose="02040603050505030304" pitchFamily="18" charset="0"/>
                <a:cs typeface="Times New Roman" panose="02020603050405020304" pitchFamily="18" charset="0"/>
              </a:rPr>
              <a:t> Case </a:t>
            </a:r>
            <a:endParaRPr lang="en-US" sz="2800" dirty="0"/>
          </a:p>
        </p:txBody>
      </p:sp>
      <p:graphicFrame>
        <p:nvGraphicFramePr>
          <p:cNvPr id="16" name="Tabela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3307175"/>
              </p:ext>
            </p:extLst>
          </p:nvPr>
        </p:nvGraphicFramePr>
        <p:xfrm>
          <a:off x="1310815" y="3968548"/>
          <a:ext cx="7545616" cy="1173193"/>
        </p:xfrm>
        <a:graphic>
          <a:graphicData uri="http://schemas.openxmlformats.org/drawingml/2006/table">
            <a:tbl>
              <a:tblPr firstRow="1" firstCol="1" bandRow="1">
                <a:tableStyleId>{4C366C51-EF0F-4033-AD45-72283E4BE4B5}</a:tableStyleId>
              </a:tblPr>
              <a:tblGrid>
                <a:gridCol w="3098855">
                  <a:extLst>
                    <a:ext uri="{9D8B030D-6E8A-4147-A177-3AD203B41FA5}">
                      <a16:colId xmlns:a16="http://schemas.microsoft.com/office/drawing/2014/main" val="2043274688"/>
                    </a:ext>
                  </a:extLst>
                </a:gridCol>
                <a:gridCol w="2559882">
                  <a:extLst>
                    <a:ext uri="{9D8B030D-6E8A-4147-A177-3AD203B41FA5}">
                      <a16:colId xmlns:a16="http://schemas.microsoft.com/office/drawing/2014/main" val="3824270514"/>
                    </a:ext>
                  </a:extLst>
                </a:gridCol>
                <a:gridCol w="1886879">
                  <a:extLst>
                    <a:ext uri="{9D8B030D-6E8A-4147-A177-3AD203B41FA5}">
                      <a16:colId xmlns:a16="http://schemas.microsoft.com/office/drawing/2014/main" val="542628408"/>
                    </a:ext>
                  </a:extLst>
                </a:gridCol>
              </a:tblGrid>
              <a:tr h="43148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</a:rPr>
                        <a:t>Input</a:t>
                      </a:r>
                      <a:endParaRPr lang="en-US" sz="2000" b="1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</a:rPr>
                        <a:t>Expected Output</a:t>
                      </a:r>
                      <a:endParaRPr lang="en-US" sz="2000" b="1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</a:rPr>
                        <a:t>Output</a:t>
                      </a:r>
                      <a:endParaRPr lang="en-US" sz="2000" b="1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06076427"/>
                  </a:ext>
                </a:extLst>
              </a:tr>
              <a:tr h="74170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PT" sz="20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Voltage</a:t>
                      </a:r>
                      <a:r>
                        <a:rPr lang="pt-PT" sz="20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 </a:t>
                      </a:r>
                      <a:r>
                        <a:rPr lang="pt-PT" sz="20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on</a:t>
                      </a:r>
                      <a:r>
                        <a:rPr lang="pt-PT" sz="20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 </a:t>
                      </a:r>
                      <a:r>
                        <a:rPr lang="pt-PT" sz="20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the</a:t>
                      </a:r>
                      <a:r>
                        <a:rPr lang="pt-PT" sz="20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 </a:t>
                      </a:r>
                      <a:r>
                        <a:rPr lang="pt-PT" sz="20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motors</a:t>
                      </a:r>
                      <a:r>
                        <a:rPr lang="pt-PT" sz="20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 pins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Wheels rotates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 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235965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7267401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2"/>
          <p:cNvSpPr txBox="1">
            <a:spLocks/>
          </p:cNvSpPr>
          <p:nvPr/>
        </p:nvSpPr>
        <p:spPr>
          <a:xfrm>
            <a:off x="2346385" y="152400"/>
            <a:ext cx="4970302" cy="119675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E48"/>
              </a:buClr>
              <a:buFont typeface="Calibri"/>
              <a:buNone/>
              <a:defRPr sz="3600" b="0" i="0" u="none" strike="noStrike" cap="none">
                <a:solidFill>
                  <a:srgbClr val="373E4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pPr marL="177800" algn="ctr"/>
            <a:r>
              <a:rPr lang="pt-PT" b="1" dirty="0" err="1">
                <a:solidFill>
                  <a:schemeClr val="tx1"/>
                </a:solidFill>
              </a:rPr>
              <a:t>Receive_Desktop_Wifi</a:t>
            </a:r>
            <a:r>
              <a:rPr lang="pt-PT" b="1" dirty="0">
                <a:solidFill>
                  <a:schemeClr val="tx1"/>
                </a:solidFill>
              </a:rPr>
              <a:t> </a:t>
            </a:r>
            <a:r>
              <a:rPr lang="pt-PT" b="1" dirty="0" err="1">
                <a:solidFill>
                  <a:schemeClr val="tx1"/>
                </a:solidFill>
              </a:rPr>
              <a:t>Thread</a:t>
            </a:r>
            <a:r>
              <a:rPr lang="pt-PT" b="1" dirty="0">
                <a:solidFill>
                  <a:schemeClr val="tx1"/>
                </a:solidFill>
              </a:rPr>
              <a:t> </a:t>
            </a:r>
            <a:r>
              <a:rPr lang="pt-PT" b="1" dirty="0" err="1">
                <a:solidFill>
                  <a:schemeClr val="tx1"/>
                </a:solidFill>
              </a:rPr>
              <a:t>Function</a:t>
            </a:r>
            <a:endParaRPr lang="pt-PT" b="1" dirty="0">
              <a:solidFill>
                <a:schemeClr val="tx1"/>
              </a:solidFill>
            </a:endParaRP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3192" y="1783420"/>
            <a:ext cx="7970808" cy="4607198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6845300" y="5626740"/>
            <a:ext cx="1409700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pt-PT" sz="1200" dirty="0"/>
          </a:p>
        </p:txBody>
      </p:sp>
      <p:sp>
        <p:nvSpPr>
          <p:cNvPr id="7" name="CaixaDeTexto 6"/>
          <p:cNvSpPr txBox="1"/>
          <p:nvPr/>
        </p:nvSpPr>
        <p:spPr>
          <a:xfrm>
            <a:off x="6845300" y="5664561"/>
            <a:ext cx="1409700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pt-PT" sz="1200" dirty="0"/>
              <a:t> </a:t>
            </a:r>
            <a:r>
              <a:rPr lang="pt-PT" sz="1200" dirty="0" err="1"/>
              <a:t>Write</a:t>
            </a:r>
            <a:r>
              <a:rPr lang="pt-PT" sz="1200" dirty="0"/>
              <a:t> </a:t>
            </a:r>
            <a:r>
              <a:rPr lang="pt-PT" sz="1200" dirty="0" err="1"/>
              <a:t>on</a:t>
            </a:r>
            <a:r>
              <a:rPr lang="pt-PT" sz="1200" dirty="0"/>
              <a:t> a </a:t>
            </a:r>
            <a:r>
              <a:rPr lang="pt-PT" sz="1200" dirty="0" err="1"/>
              <a:t>queue</a:t>
            </a:r>
            <a:r>
              <a:rPr lang="pt-PT" sz="1200" dirty="0"/>
              <a:t> to </a:t>
            </a:r>
            <a:r>
              <a:rPr lang="pt-PT" sz="1200" dirty="0" err="1"/>
              <a:t>the</a:t>
            </a:r>
            <a:r>
              <a:rPr lang="pt-PT" sz="1200" dirty="0"/>
              <a:t> </a:t>
            </a:r>
            <a:r>
              <a:rPr lang="pt-PT" sz="1200" dirty="0" err="1"/>
              <a:t>Error_Handling</a:t>
            </a:r>
            <a:r>
              <a:rPr lang="pt-PT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1174581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2"/>
          <p:cNvSpPr txBox="1">
            <a:spLocks/>
          </p:cNvSpPr>
          <p:nvPr/>
        </p:nvSpPr>
        <p:spPr>
          <a:xfrm>
            <a:off x="2225615" y="-15198"/>
            <a:ext cx="4988001" cy="119675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E48"/>
              </a:buClr>
              <a:buFont typeface="Calibri"/>
              <a:buNone/>
              <a:defRPr sz="3600" b="0" i="0" u="none" strike="noStrike" cap="none">
                <a:solidFill>
                  <a:srgbClr val="373E4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pPr marL="177800" algn="ctr"/>
            <a:r>
              <a:rPr lang="pt-PT" b="1" dirty="0" err="1">
                <a:solidFill>
                  <a:schemeClr val="tx1"/>
                </a:solidFill>
              </a:rPr>
              <a:t>Receive_Desktop_Wifi</a:t>
            </a:r>
            <a:r>
              <a:rPr lang="pt-PT" b="1" dirty="0">
                <a:solidFill>
                  <a:schemeClr val="tx1"/>
                </a:solidFill>
              </a:rPr>
              <a:t> </a:t>
            </a:r>
            <a:r>
              <a:rPr lang="pt-PT" b="1" dirty="0" err="1">
                <a:solidFill>
                  <a:schemeClr val="tx1"/>
                </a:solidFill>
              </a:rPr>
              <a:t>Thread</a:t>
            </a:r>
            <a:r>
              <a:rPr lang="pt-PT" b="1" dirty="0">
                <a:solidFill>
                  <a:schemeClr val="tx1"/>
                </a:solidFill>
              </a:rPr>
              <a:t> </a:t>
            </a:r>
            <a:r>
              <a:rPr lang="pt-PT" b="1" dirty="0" err="1">
                <a:solidFill>
                  <a:schemeClr val="tx1"/>
                </a:solidFill>
              </a:rPr>
              <a:t>Function</a:t>
            </a:r>
            <a:endParaRPr lang="pt-PT" b="1" dirty="0">
              <a:solidFill>
                <a:schemeClr val="tx1"/>
              </a:solidFill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1258405" y="1314710"/>
            <a:ext cx="273207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PT" sz="2800" b="1" dirty="0" err="1">
                <a:solidFill>
                  <a:srgbClr val="0D0D0D"/>
                </a:solidFill>
                <a:latin typeface="Calisto MT" panose="02040603050505030304" pitchFamily="18" charset="0"/>
                <a:cs typeface="Times New Roman" panose="02020603050405020304" pitchFamily="18" charset="0"/>
              </a:rPr>
              <a:t>Test</a:t>
            </a:r>
            <a:r>
              <a:rPr lang="pt-PT" sz="2800" b="1" dirty="0">
                <a:solidFill>
                  <a:srgbClr val="0D0D0D"/>
                </a:solidFill>
                <a:latin typeface="Calisto MT" panose="02040603050505030304" pitchFamily="18" charset="0"/>
                <a:cs typeface="Times New Roman" panose="02020603050405020304" pitchFamily="18" charset="0"/>
              </a:rPr>
              <a:t> Case </a:t>
            </a:r>
            <a:endParaRPr lang="en-US" sz="2800" dirty="0"/>
          </a:p>
        </p:txBody>
      </p:sp>
      <p:graphicFrame>
        <p:nvGraphicFramePr>
          <p:cNvPr id="6" name="Tabela 5"/>
          <p:cNvGraphicFramePr>
            <a:graphicFrameLocks noGrp="1"/>
          </p:cNvGraphicFramePr>
          <p:nvPr>
            <p:extLst/>
          </p:nvPr>
        </p:nvGraphicFramePr>
        <p:xfrm>
          <a:off x="1258405" y="1841805"/>
          <a:ext cx="7545616" cy="1833564"/>
        </p:xfrm>
        <a:graphic>
          <a:graphicData uri="http://schemas.openxmlformats.org/drawingml/2006/table">
            <a:tbl>
              <a:tblPr firstRow="1" firstCol="1" bandRow="1">
                <a:tableStyleId>{4C366C51-EF0F-4033-AD45-72283E4BE4B5}</a:tableStyleId>
              </a:tblPr>
              <a:tblGrid>
                <a:gridCol w="3098855">
                  <a:extLst>
                    <a:ext uri="{9D8B030D-6E8A-4147-A177-3AD203B41FA5}">
                      <a16:colId xmlns:a16="http://schemas.microsoft.com/office/drawing/2014/main" val="2043274688"/>
                    </a:ext>
                  </a:extLst>
                </a:gridCol>
                <a:gridCol w="2559882">
                  <a:extLst>
                    <a:ext uri="{9D8B030D-6E8A-4147-A177-3AD203B41FA5}">
                      <a16:colId xmlns:a16="http://schemas.microsoft.com/office/drawing/2014/main" val="3824270514"/>
                    </a:ext>
                  </a:extLst>
                </a:gridCol>
                <a:gridCol w="1886879">
                  <a:extLst>
                    <a:ext uri="{9D8B030D-6E8A-4147-A177-3AD203B41FA5}">
                      <a16:colId xmlns:a16="http://schemas.microsoft.com/office/drawing/2014/main" val="542628408"/>
                    </a:ext>
                  </a:extLst>
                </a:gridCol>
              </a:tblGrid>
              <a:tr h="43148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Input</a:t>
                      </a:r>
                      <a:endParaRPr lang="en-US" sz="2000" b="1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</a:rPr>
                        <a:t>Expected Output</a:t>
                      </a:r>
                      <a:endParaRPr lang="en-US" sz="2000" b="1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</a:rPr>
                        <a:t>Output</a:t>
                      </a:r>
                      <a:endParaRPr lang="en-US" sz="2000" b="1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06076427"/>
                  </a:ext>
                </a:extLst>
              </a:tr>
              <a:tr h="140208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PT" sz="20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New</a:t>
                      </a:r>
                      <a:r>
                        <a:rPr lang="pt-PT" sz="20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 Data </a:t>
                      </a:r>
                      <a:r>
                        <a:rPr lang="pt-PT" sz="2000" baseline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Available</a:t>
                      </a:r>
                      <a:r>
                        <a:rPr lang="pt-PT" sz="20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 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Process</a:t>
                      </a:r>
                      <a:r>
                        <a:rPr lang="en-US" sz="2000" baseline="0" dirty="0">
                          <a:effectLst/>
                        </a:rPr>
                        <a:t> and send the data to the </a:t>
                      </a:r>
                      <a:r>
                        <a:rPr lang="en-US" sz="2000" baseline="0" dirty="0" err="1">
                          <a:effectLst/>
                        </a:rPr>
                        <a:t>Command_handler</a:t>
                      </a:r>
                      <a:r>
                        <a:rPr lang="en-US" sz="2000" baseline="0" dirty="0">
                          <a:effectLst/>
                        </a:rPr>
                        <a:t> Thread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 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235965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5348239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2"/>
          <p:cNvSpPr txBox="1">
            <a:spLocks/>
          </p:cNvSpPr>
          <p:nvPr/>
        </p:nvSpPr>
        <p:spPr>
          <a:xfrm>
            <a:off x="2636167" y="152400"/>
            <a:ext cx="4680520" cy="119675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E48"/>
              </a:buClr>
              <a:buFont typeface="Calibri"/>
              <a:buNone/>
              <a:defRPr sz="3600" b="0" i="0" u="none" strike="noStrike" cap="none">
                <a:solidFill>
                  <a:srgbClr val="373E4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pPr algn="ctr"/>
            <a:r>
              <a:rPr lang="pt-PT" b="1" dirty="0" err="1">
                <a:solidFill>
                  <a:schemeClr val="tx1"/>
                </a:solidFill>
              </a:rPr>
              <a:t>Send</a:t>
            </a:r>
            <a:r>
              <a:rPr lang="pt-PT" b="1" dirty="0">
                <a:solidFill>
                  <a:schemeClr val="tx1"/>
                </a:solidFill>
              </a:rPr>
              <a:t> </a:t>
            </a:r>
            <a:r>
              <a:rPr lang="pt-PT" b="1" dirty="0" err="1">
                <a:solidFill>
                  <a:schemeClr val="tx1"/>
                </a:solidFill>
              </a:rPr>
              <a:t>Wi-fi</a:t>
            </a:r>
            <a:r>
              <a:rPr lang="pt-PT" b="1" dirty="0">
                <a:solidFill>
                  <a:schemeClr val="tx1"/>
                </a:solidFill>
              </a:rPr>
              <a:t> </a:t>
            </a:r>
            <a:r>
              <a:rPr lang="pt-PT" b="1" dirty="0" err="1">
                <a:solidFill>
                  <a:schemeClr val="tx1"/>
                </a:solidFill>
              </a:rPr>
              <a:t>Thread</a:t>
            </a:r>
            <a:r>
              <a:rPr lang="pt-PT" b="1" dirty="0">
                <a:solidFill>
                  <a:schemeClr val="tx1"/>
                </a:solidFill>
              </a:rPr>
              <a:t> </a:t>
            </a:r>
            <a:r>
              <a:rPr lang="pt-PT" b="1" dirty="0" err="1">
                <a:solidFill>
                  <a:schemeClr val="tx1"/>
                </a:solidFill>
              </a:rPr>
              <a:t>Function</a:t>
            </a:r>
            <a:endParaRPr lang="pt-PT" b="1" dirty="0">
              <a:solidFill>
                <a:schemeClr val="tx1"/>
              </a:solidFill>
            </a:endParaRP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940" y="1496931"/>
            <a:ext cx="7988060" cy="4651711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6842125" y="5378924"/>
            <a:ext cx="1400175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pt-PT" sz="1200" dirty="0"/>
          </a:p>
        </p:txBody>
      </p:sp>
      <p:sp>
        <p:nvSpPr>
          <p:cNvPr id="6" name="CaixaDeTexto 5"/>
          <p:cNvSpPr txBox="1"/>
          <p:nvPr/>
        </p:nvSpPr>
        <p:spPr>
          <a:xfrm>
            <a:off x="6864350" y="5425505"/>
            <a:ext cx="1377950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pt-PT" sz="1200" dirty="0"/>
              <a:t> </a:t>
            </a:r>
            <a:r>
              <a:rPr lang="pt-PT" sz="1200" dirty="0" err="1"/>
              <a:t>Write</a:t>
            </a:r>
            <a:r>
              <a:rPr lang="pt-PT" sz="1200" dirty="0"/>
              <a:t> </a:t>
            </a:r>
            <a:r>
              <a:rPr lang="pt-PT" sz="1200" dirty="0" err="1"/>
              <a:t>on</a:t>
            </a:r>
            <a:r>
              <a:rPr lang="pt-PT" sz="1200" dirty="0"/>
              <a:t> a </a:t>
            </a:r>
            <a:r>
              <a:rPr lang="pt-PT" sz="1200" dirty="0" err="1"/>
              <a:t>queue</a:t>
            </a:r>
            <a:r>
              <a:rPr lang="pt-PT" sz="1200" dirty="0"/>
              <a:t> to </a:t>
            </a:r>
            <a:r>
              <a:rPr lang="pt-PT" sz="1200" dirty="0" err="1"/>
              <a:t>the</a:t>
            </a:r>
            <a:r>
              <a:rPr lang="pt-PT" sz="1200" dirty="0"/>
              <a:t> </a:t>
            </a:r>
            <a:r>
              <a:rPr lang="pt-PT" sz="1200" dirty="0" err="1"/>
              <a:t>Error_Handling</a:t>
            </a:r>
            <a:r>
              <a:rPr lang="pt-PT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1172643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2"/>
          <p:cNvSpPr txBox="1">
            <a:spLocks/>
          </p:cNvSpPr>
          <p:nvPr/>
        </p:nvSpPr>
        <p:spPr>
          <a:xfrm>
            <a:off x="2225615" y="-15198"/>
            <a:ext cx="4988001" cy="119675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E48"/>
              </a:buClr>
              <a:buFont typeface="Calibri"/>
              <a:buNone/>
              <a:defRPr sz="3600" b="0" i="0" u="none" strike="noStrike" cap="none">
                <a:solidFill>
                  <a:srgbClr val="373E4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pPr marL="177800" algn="ctr"/>
            <a:r>
              <a:rPr lang="pt-PT" b="1" dirty="0" err="1">
                <a:solidFill>
                  <a:schemeClr val="tx1"/>
                </a:solidFill>
              </a:rPr>
              <a:t>Send_wifi</a:t>
            </a:r>
            <a:r>
              <a:rPr lang="pt-PT" b="1" dirty="0">
                <a:solidFill>
                  <a:schemeClr val="tx1"/>
                </a:solidFill>
              </a:rPr>
              <a:t> </a:t>
            </a:r>
            <a:r>
              <a:rPr lang="pt-PT" b="1" dirty="0" err="1">
                <a:solidFill>
                  <a:schemeClr val="tx1"/>
                </a:solidFill>
              </a:rPr>
              <a:t>Thread</a:t>
            </a:r>
            <a:r>
              <a:rPr lang="pt-PT" b="1" dirty="0">
                <a:solidFill>
                  <a:schemeClr val="tx1"/>
                </a:solidFill>
              </a:rPr>
              <a:t> </a:t>
            </a:r>
            <a:r>
              <a:rPr lang="pt-PT" b="1" dirty="0" err="1">
                <a:solidFill>
                  <a:schemeClr val="tx1"/>
                </a:solidFill>
              </a:rPr>
              <a:t>Function</a:t>
            </a:r>
            <a:r>
              <a:rPr lang="pt-PT" b="1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5" name="Retângulo 4"/>
          <p:cNvSpPr/>
          <p:nvPr/>
        </p:nvSpPr>
        <p:spPr>
          <a:xfrm>
            <a:off x="1258405" y="1314710"/>
            <a:ext cx="273207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PT" sz="2800" b="1" dirty="0" err="1">
                <a:solidFill>
                  <a:srgbClr val="0D0D0D"/>
                </a:solidFill>
                <a:latin typeface="Calisto MT" panose="02040603050505030304" pitchFamily="18" charset="0"/>
                <a:cs typeface="Times New Roman" panose="02020603050405020304" pitchFamily="18" charset="0"/>
              </a:rPr>
              <a:t>Test</a:t>
            </a:r>
            <a:r>
              <a:rPr lang="pt-PT" sz="2800" b="1" dirty="0">
                <a:solidFill>
                  <a:srgbClr val="0D0D0D"/>
                </a:solidFill>
                <a:latin typeface="Calisto MT" panose="02040603050505030304" pitchFamily="18" charset="0"/>
                <a:cs typeface="Times New Roman" panose="02020603050405020304" pitchFamily="18" charset="0"/>
              </a:rPr>
              <a:t> Case </a:t>
            </a:r>
            <a:endParaRPr lang="en-US" sz="2800" dirty="0"/>
          </a:p>
        </p:txBody>
      </p:sp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9522168"/>
              </p:ext>
            </p:extLst>
          </p:nvPr>
        </p:nvGraphicFramePr>
        <p:xfrm>
          <a:off x="1258405" y="1841805"/>
          <a:ext cx="7545616" cy="1483044"/>
        </p:xfrm>
        <a:graphic>
          <a:graphicData uri="http://schemas.openxmlformats.org/drawingml/2006/table">
            <a:tbl>
              <a:tblPr firstRow="1" firstCol="1" bandRow="1">
                <a:tableStyleId>{4C366C51-EF0F-4033-AD45-72283E4BE4B5}</a:tableStyleId>
              </a:tblPr>
              <a:tblGrid>
                <a:gridCol w="3098855">
                  <a:extLst>
                    <a:ext uri="{9D8B030D-6E8A-4147-A177-3AD203B41FA5}">
                      <a16:colId xmlns:a16="http://schemas.microsoft.com/office/drawing/2014/main" val="2043274688"/>
                    </a:ext>
                  </a:extLst>
                </a:gridCol>
                <a:gridCol w="2559882">
                  <a:extLst>
                    <a:ext uri="{9D8B030D-6E8A-4147-A177-3AD203B41FA5}">
                      <a16:colId xmlns:a16="http://schemas.microsoft.com/office/drawing/2014/main" val="3824270514"/>
                    </a:ext>
                  </a:extLst>
                </a:gridCol>
                <a:gridCol w="1886879">
                  <a:extLst>
                    <a:ext uri="{9D8B030D-6E8A-4147-A177-3AD203B41FA5}">
                      <a16:colId xmlns:a16="http://schemas.microsoft.com/office/drawing/2014/main" val="542628408"/>
                    </a:ext>
                  </a:extLst>
                </a:gridCol>
              </a:tblGrid>
              <a:tr h="43148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Input</a:t>
                      </a:r>
                      <a:endParaRPr lang="en-US" sz="2000" b="1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</a:rPr>
                        <a:t>Expected Output</a:t>
                      </a:r>
                      <a:endParaRPr lang="en-US" sz="2000" b="1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</a:rPr>
                        <a:t>Output</a:t>
                      </a:r>
                      <a:endParaRPr lang="en-US" sz="2000" b="1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06076427"/>
                  </a:ext>
                </a:extLst>
              </a:tr>
              <a:tr h="105156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PT" sz="20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“</a:t>
                      </a:r>
                      <a:r>
                        <a:rPr lang="pt-PT" sz="20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Hello</a:t>
                      </a:r>
                      <a:r>
                        <a:rPr lang="pt-PT" sz="20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 </a:t>
                      </a:r>
                      <a:r>
                        <a:rPr lang="pt-PT" sz="2000" baseline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World</a:t>
                      </a:r>
                      <a:r>
                        <a:rPr lang="pt-PT" sz="20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” </a:t>
                      </a:r>
                      <a:r>
                        <a:rPr lang="pt-PT" sz="2000" baseline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on</a:t>
                      </a:r>
                      <a:r>
                        <a:rPr lang="pt-PT" sz="20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 </a:t>
                      </a:r>
                      <a:r>
                        <a:rPr lang="pt-PT" sz="2000" baseline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send_queue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Send “Hello</a:t>
                      </a:r>
                      <a:r>
                        <a:rPr lang="en-US" sz="2000" baseline="0" dirty="0">
                          <a:effectLst/>
                        </a:rPr>
                        <a:t> World” to the Desktop Application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 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235965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9886775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2"/>
          <p:cNvSpPr txBox="1">
            <a:spLocks/>
          </p:cNvSpPr>
          <p:nvPr/>
        </p:nvSpPr>
        <p:spPr>
          <a:xfrm>
            <a:off x="2636167" y="152400"/>
            <a:ext cx="4680520" cy="119675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E48"/>
              </a:buClr>
              <a:buFont typeface="Calibri"/>
              <a:buNone/>
              <a:defRPr sz="3600" b="0" i="0" u="none" strike="noStrike" cap="none">
                <a:solidFill>
                  <a:srgbClr val="373E4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pPr algn="ctr"/>
            <a:r>
              <a:rPr lang="pt-PT" b="1" dirty="0" err="1">
                <a:solidFill>
                  <a:schemeClr val="tx1"/>
                </a:solidFill>
              </a:rPr>
              <a:t>Command</a:t>
            </a:r>
            <a:r>
              <a:rPr lang="pt-PT" b="1" dirty="0">
                <a:solidFill>
                  <a:schemeClr val="tx1"/>
                </a:solidFill>
              </a:rPr>
              <a:t> </a:t>
            </a:r>
            <a:r>
              <a:rPr lang="pt-PT" b="1" dirty="0" err="1">
                <a:solidFill>
                  <a:schemeClr val="tx1"/>
                </a:solidFill>
              </a:rPr>
              <a:t>Handler</a:t>
            </a:r>
            <a:r>
              <a:rPr lang="pt-PT" b="1" dirty="0">
                <a:solidFill>
                  <a:schemeClr val="tx1"/>
                </a:solidFill>
              </a:rPr>
              <a:t> </a:t>
            </a:r>
            <a:r>
              <a:rPr lang="pt-PT" b="1" dirty="0" err="1">
                <a:solidFill>
                  <a:schemeClr val="tx1"/>
                </a:solidFill>
              </a:rPr>
              <a:t>Thread</a:t>
            </a:r>
            <a:r>
              <a:rPr lang="pt-PT" b="1" dirty="0">
                <a:solidFill>
                  <a:schemeClr val="tx1"/>
                </a:solidFill>
              </a:rPr>
              <a:t> </a:t>
            </a:r>
            <a:r>
              <a:rPr lang="pt-PT" b="1" dirty="0" err="1">
                <a:solidFill>
                  <a:schemeClr val="tx1"/>
                </a:solidFill>
              </a:rPr>
              <a:t>Function</a:t>
            </a:r>
            <a:endParaRPr lang="pt-PT" b="1" dirty="0">
              <a:solidFill>
                <a:schemeClr val="tx1"/>
              </a:solidFill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1560" y="361950"/>
            <a:ext cx="5876925" cy="649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20163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2"/>
          <p:cNvSpPr txBox="1">
            <a:spLocks/>
          </p:cNvSpPr>
          <p:nvPr/>
        </p:nvSpPr>
        <p:spPr>
          <a:xfrm>
            <a:off x="2636167" y="152400"/>
            <a:ext cx="4680520" cy="119675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E48"/>
              </a:buClr>
              <a:buFont typeface="Calibri"/>
              <a:buNone/>
              <a:defRPr sz="3600" b="0" i="0" u="none" strike="noStrike" cap="none">
                <a:solidFill>
                  <a:srgbClr val="373E4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pPr algn="ctr"/>
            <a:r>
              <a:rPr lang="pt-PT" b="1" dirty="0" err="1">
                <a:solidFill>
                  <a:schemeClr val="tx1"/>
                </a:solidFill>
              </a:rPr>
              <a:t>Command</a:t>
            </a:r>
            <a:r>
              <a:rPr lang="pt-PT" b="1" dirty="0">
                <a:solidFill>
                  <a:schemeClr val="tx1"/>
                </a:solidFill>
              </a:rPr>
              <a:t> </a:t>
            </a:r>
            <a:r>
              <a:rPr lang="pt-PT" b="1" dirty="0" err="1">
                <a:solidFill>
                  <a:schemeClr val="tx1"/>
                </a:solidFill>
              </a:rPr>
              <a:t>Handler</a:t>
            </a:r>
            <a:r>
              <a:rPr lang="pt-PT" b="1" dirty="0">
                <a:solidFill>
                  <a:schemeClr val="tx1"/>
                </a:solidFill>
              </a:rPr>
              <a:t> </a:t>
            </a:r>
            <a:r>
              <a:rPr lang="pt-PT" b="1" dirty="0" err="1">
                <a:solidFill>
                  <a:schemeClr val="tx1"/>
                </a:solidFill>
              </a:rPr>
              <a:t>Thread</a:t>
            </a:r>
            <a:r>
              <a:rPr lang="pt-PT" b="1" dirty="0">
                <a:solidFill>
                  <a:schemeClr val="tx1"/>
                </a:solidFill>
              </a:rPr>
              <a:t> </a:t>
            </a:r>
            <a:r>
              <a:rPr lang="pt-PT" b="1" dirty="0" err="1">
                <a:solidFill>
                  <a:schemeClr val="tx1"/>
                </a:solidFill>
              </a:rPr>
              <a:t>Function</a:t>
            </a:r>
            <a:endParaRPr lang="pt-PT" b="1" dirty="0">
              <a:solidFill>
                <a:schemeClr val="tx1"/>
              </a:solidFill>
            </a:endParaRPr>
          </a:p>
        </p:txBody>
      </p:sp>
      <p:graphicFrame>
        <p:nvGraphicFramePr>
          <p:cNvPr id="8" name="Tabela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5772508"/>
              </p:ext>
            </p:extLst>
          </p:nvPr>
        </p:nvGraphicFramePr>
        <p:xfrm>
          <a:off x="1580494" y="2207882"/>
          <a:ext cx="6791865" cy="2673446"/>
        </p:xfrm>
        <a:graphic>
          <a:graphicData uri="http://schemas.openxmlformats.org/drawingml/2006/table">
            <a:tbl>
              <a:tblPr firstRow="1" bandRow="1">
                <a:tableStyleId>{4C366C51-EF0F-4033-AD45-72283E4BE4B5}</a:tableStyleId>
              </a:tblPr>
              <a:tblGrid>
                <a:gridCol w="2698208">
                  <a:extLst>
                    <a:ext uri="{9D8B030D-6E8A-4147-A177-3AD203B41FA5}">
                      <a16:colId xmlns:a16="http://schemas.microsoft.com/office/drawing/2014/main" val="1300644341"/>
                    </a:ext>
                  </a:extLst>
                </a:gridCol>
                <a:gridCol w="2173856">
                  <a:extLst>
                    <a:ext uri="{9D8B030D-6E8A-4147-A177-3AD203B41FA5}">
                      <a16:colId xmlns:a16="http://schemas.microsoft.com/office/drawing/2014/main" val="882800987"/>
                    </a:ext>
                  </a:extLst>
                </a:gridCol>
                <a:gridCol w="1919801">
                  <a:extLst>
                    <a:ext uri="{9D8B030D-6E8A-4147-A177-3AD203B41FA5}">
                      <a16:colId xmlns:a16="http://schemas.microsoft.com/office/drawing/2014/main" val="3170488662"/>
                    </a:ext>
                  </a:extLst>
                </a:gridCol>
              </a:tblGrid>
              <a:tr h="478886">
                <a:tc>
                  <a:txBody>
                    <a:bodyPr/>
                    <a:lstStyle/>
                    <a:p>
                      <a:pPr algn="ctr"/>
                      <a:r>
                        <a:rPr lang="pt-PT" sz="1800" b="1" dirty="0"/>
                        <a:t>Input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800" b="1" dirty="0" err="1"/>
                        <a:t>Expected</a:t>
                      </a:r>
                      <a:r>
                        <a:rPr lang="pt-PT" sz="1800" b="1" baseline="0" dirty="0"/>
                        <a:t> </a:t>
                      </a:r>
                      <a:r>
                        <a:rPr lang="pt-PT" sz="1800" b="1" dirty="0"/>
                        <a:t>Output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800" b="1" dirty="0"/>
                        <a:t>Output</a:t>
                      </a:r>
                      <a:endParaRPr lang="en-US" sz="18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4567714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pt-PT" sz="1800" dirty="0"/>
                        <a:t>“START” </a:t>
                      </a:r>
                      <a:r>
                        <a:rPr lang="pt-PT" sz="1800" dirty="0" err="1"/>
                        <a:t>on</a:t>
                      </a:r>
                      <a:r>
                        <a:rPr lang="pt-PT" sz="1800" dirty="0"/>
                        <a:t> </a:t>
                      </a:r>
                      <a:r>
                        <a:rPr lang="pt-PT" sz="1800" dirty="0" err="1"/>
                        <a:t>the</a:t>
                      </a:r>
                      <a:r>
                        <a:rPr lang="pt-PT" sz="1800" dirty="0"/>
                        <a:t> </a:t>
                      </a:r>
                      <a:r>
                        <a:rPr lang="pt-PT" sz="1800" dirty="0" err="1"/>
                        <a:t>queue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800" dirty="0" err="1"/>
                        <a:t>Start</a:t>
                      </a:r>
                      <a:r>
                        <a:rPr lang="pt-PT" sz="1800" dirty="0"/>
                        <a:t> </a:t>
                      </a:r>
                      <a:r>
                        <a:rPr lang="pt-PT" sz="1800" dirty="0" err="1"/>
                        <a:t>the</a:t>
                      </a:r>
                      <a:r>
                        <a:rPr lang="pt-PT" sz="1800" baseline="0" dirty="0"/>
                        <a:t> motor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7606147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800" dirty="0"/>
                        <a:t>“STOP” </a:t>
                      </a:r>
                      <a:r>
                        <a:rPr lang="pt-PT" sz="1800" dirty="0" err="1"/>
                        <a:t>on</a:t>
                      </a:r>
                      <a:r>
                        <a:rPr lang="pt-PT" sz="1800" dirty="0"/>
                        <a:t> </a:t>
                      </a:r>
                      <a:r>
                        <a:rPr lang="pt-PT" sz="1800" dirty="0" err="1"/>
                        <a:t>the</a:t>
                      </a:r>
                      <a:r>
                        <a:rPr lang="pt-PT" sz="1800" baseline="0" dirty="0"/>
                        <a:t> </a:t>
                      </a:r>
                      <a:r>
                        <a:rPr lang="pt-PT" sz="1800" dirty="0" err="1"/>
                        <a:t>queue</a:t>
                      </a:r>
                      <a:endParaRPr lang="en-US" sz="1800" dirty="0"/>
                    </a:p>
                    <a:p>
                      <a:pPr algn="ctr"/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800" dirty="0"/>
                        <a:t>Stop</a:t>
                      </a:r>
                      <a:r>
                        <a:rPr lang="pt-PT" sz="1800" baseline="0" dirty="0"/>
                        <a:t> </a:t>
                      </a:r>
                      <a:r>
                        <a:rPr lang="pt-PT" sz="1800" baseline="0" dirty="0" err="1"/>
                        <a:t>the</a:t>
                      </a:r>
                      <a:r>
                        <a:rPr lang="pt-PT" sz="1800" baseline="0" dirty="0"/>
                        <a:t> motor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2986085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800" dirty="0"/>
                        <a:t>“VOICE” </a:t>
                      </a:r>
                      <a:r>
                        <a:rPr lang="pt-PT" sz="1800" dirty="0" err="1"/>
                        <a:t>on</a:t>
                      </a:r>
                      <a:r>
                        <a:rPr lang="pt-PT" sz="1800" dirty="0"/>
                        <a:t> </a:t>
                      </a:r>
                      <a:r>
                        <a:rPr lang="pt-PT" sz="1800" dirty="0" err="1"/>
                        <a:t>the</a:t>
                      </a:r>
                      <a:r>
                        <a:rPr lang="pt-PT" sz="1800" dirty="0"/>
                        <a:t> </a:t>
                      </a:r>
                      <a:r>
                        <a:rPr lang="pt-PT" sz="1800" dirty="0" err="1"/>
                        <a:t>queue</a:t>
                      </a:r>
                      <a:endParaRPr lang="en-US" sz="1800" dirty="0"/>
                    </a:p>
                    <a:p>
                      <a:pPr algn="ctr"/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800" dirty="0"/>
                        <a:t>Set</a:t>
                      </a:r>
                      <a:r>
                        <a:rPr lang="pt-PT" sz="1800" baseline="0" dirty="0"/>
                        <a:t> </a:t>
                      </a:r>
                      <a:r>
                        <a:rPr lang="pt-PT" sz="1800" baseline="0" dirty="0" err="1"/>
                        <a:t>Voice</a:t>
                      </a:r>
                      <a:r>
                        <a:rPr lang="pt-PT" sz="1800" baseline="0" dirty="0"/>
                        <a:t>  </a:t>
                      </a:r>
                      <a:r>
                        <a:rPr lang="pt-PT" sz="1800" baseline="0" dirty="0" err="1"/>
                        <a:t>command</a:t>
                      </a:r>
                      <a:r>
                        <a:rPr lang="pt-PT" sz="1800" baseline="0" dirty="0"/>
                        <a:t> as input </a:t>
                      </a:r>
                      <a:r>
                        <a:rPr lang="pt-PT" sz="1800" baseline="0" dirty="0" err="1"/>
                        <a:t>mode</a:t>
                      </a:r>
                      <a:r>
                        <a:rPr lang="pt-PT" sz="1800" baseline="0" dirty="0"/>
                        <a:t> 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9902364"/>
                  </a:ext>
                </a:extLst>
              </a:tr>
            </a:tbl>
          </a:graphicData>
        </a:graphic>
      </p:graphicFrame>
      <p:sp>
        <p:nvSpPr>
          <p:cNvPr id="15" name="Retângulo 14"/>
          <p:cNvSpPr/>
          <p:nvPr/>
        </p:nvSpPr>
        <p:spPr>
          <a:xfrm>
            <a:off x="1258405" y="1314710"/>
            <a:ext cx="273207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PT" sz="2800" b="1" dirty="0" err="1">
                <a:solidFill>
                  <a:srgbClr val="0D0D0D"/>
                </a:solidFill>
                <a:latin typeface="Calisto MT" panose="02040603050505030304" pitchFamily="18" charset="0"/>
                <a:cs typeface="Times New Roman" panose="02020603050405020304" pitchFamily="18" charset="0"/>
              </a:rPr>
              <a:t>Test</a:t>
            </a:r>
            <a:r>
              <a:rPr lang="pt-PT" sz="2800" b="1" dirty="0">
                <a:solidFill>
                  <a:srgbClr val="0D0D0D"/>
                </a:solidFill>
                <a:latin typeface="Calisto MT" panose="02040603050505030304" pitchFamily="18" charset="0"/>
                <a:cs typeface="Times New Roman" panose="02020603050405020304" pitchFamily="18" charset="0"/>
              </a:rPr>
              <a:t> Case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58684324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2236763" y="0"/>
            <a:ext cx="5321419" cy="1196752"/>
          </a:xfrm>
        </p:spPr>
        <p:txBody>
          <a:bodyPr/>
          <a:lstStyle/>
          <a:p>
            <a:r>
              <a:rPr lang="en-US" b="1" dirty="0" err="1">
                <a:solidFill>
                  <a:schemeClr val="tx1"/>
                </a:solidFill>
              </a:rPr>
              <a:t>Motor_Controller_Thread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pt-PT" b="1" dirty="0" err="1">
                <a:solidFill>
                  <a:schemeClr val="tx1"/>
                </a:solidFill>
              </a:rPr>
              <a:t>Function</a:t>
            </a:r>
            <a:endParaRPr lang="en-US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2753" y="1196752"/>
            <a:ext cx="4149437" cy="5661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84859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2236763" y="0"/>
            <a:ext cx="5321419" cy="1196752"/>
          </a:xfrm>
        </p:spPr>
        <p:txBody>
          <a:bodyPr/>
          <a:lstStyle/>
          <a:p>
            <a:r>
              <a:rPr lang="en-US" b="1" dirty="0" err="1">
                <a:solidFill>
                  <a:schemeClr val="tx1"/>
                </a:solidFill>
              </a:rPr>
              <a:t>Motor_Controller_Thread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pt-PT" b="1" dirty="0" err="1">
                <a:solidFill>
                  <a:schemeClr val="tx1"/>
                </a:solidFill>
              </a:rPr>
              <a:t>Function</a:t>
            </a:r>
            <a:endParaRPr lang="en-US" dirty="0"/>
          </a:p>
        </p:txBody>
      </p:sp>
      <p:graphicFrame>
        <p:nvGraphicFramePr>
          <p:cNvPr id="5" name="Tabe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9884464"/>
              </p:ext>
            </p:extLst>
          </p:nvPr>
        </p:nvGraphicFramePr>
        <p:xfrm>
          <a:off x="1580494" y="2207882"/>
          <a:ext cx="6791865" cy="2947766"/>
        </p:xfrm>
        <a:graphic>
          <a:graphicData uri="http://schemas.openxmlformats.org/drawingml/2006/table">
            <a:tbl>
              <a:tblPr firstRow="1" bandRow="1">
                <a:tableStyleId>{4C366C51-EF0F-4033-AD45-72283E4BE4B5}</a:tableStyleId>
              </a:tblPr>
              <a:tblGrid>
                <a:gridCol w="2698208">
                  <a:extLst>
                    <a:ext uri="{9D8B030D-6E8A-4147-A177-3AD203B41FA5}">
                      <a16:colId xmlns:a16="http://schemas.microsoft.com/office/drawing/2014/main" val="1300644341"/>
                    </a:ext>
                  </a:extLst>
                </a:gridCol>
                <a:gridCol w="2173856">
                  <a:extLst>
                    <a:ext uri="{9D8B030D-6E8A-4147-A177-3AD203B41FA5}">
                      <a16:colId xmlns:a16="http://schemas.microsoft.com/office/drawing/2014/main" val="882800987"/>
                    </a:ext>
                  </a:extLst>
                </a:gridCol>
                <a:gridCol w="1919801">
                  <a:extLst>
                    <a:ext uri="{9D8B030D-6E8A-4147-A177-3AD203B41FA5}">
                      <a16:colId xmlns:a16="http://schemas.microsoft.com/office/drawing/2014/main" val="3170488662"/>
                    </a:ext>
                  </a:extLst>
                </a:gridCol>
              </a:tblGrid>
              <a:tr h="478886">
                <a:tc>
                  <a:txBody>
                    <a:bodyPr/>
                    <a:lstStyle/>
                    <a:p>
                      <a:pPr algn="ctr"/>
                      <a:r>
                        <a:rPr lang="pt-PT" sz="1800" b="1" dirty="0"/>
                        <a:t>Input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800" b="1" dirty="0" err="1"/>
                        <a:t>Expected</a:t>
                      </a:r>
                      <a:r>
                        <a:rPr lang="pt-PT" sz="1800" b="1" baseline="0" dirty="0"/>
                        <a:t> </a:t>
                      </a:r>
                      <a:r>
                        <a:rPr lang="pt-PT" sz="1800" b="1" dirty="0"/>
                        <a:t>Output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800" b="1" dirty="0"/>
                        <a:t>Output</a:t>
                      </a:r>
                      <a:endParaRPr lang="en-US" sz="18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4567714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pt-PT" sz="1800" dirty="0"/>
                        <a:t>“</a:t>
                      </a:r>
                      <a:r>
                        <a:rPr lang="pt-PT" sz="1800" dirty="0" err="1"/>
                        <a:t>Forward</a:t>
                      </a:r>
                      <a:r>
                        <a:rPr lang="pt-PT" sz="1800" dirty="0"/>
                        <a:t>” </a:t>
                      </a:r>
                      <a:r>
                        <a:rPr lang="pt-PT" sz="1800" dirty="0" err="1"/>
                        <a:t>on</a:t>
                      </a:r>
                      <a:r>
                        <a:rPr lang="pt-PT" sz="1800" dirty="0"/>
                        <a:t> </a:t>
                      </a:r>
                      <a:r>
                        <a:rPr lang="pt-PT" sz="1800" dirty="0" err="1"/>
                        <a:t>the</a:t>
                      </a:r>
                      <a:r>
                        <a:rPr lang="pt-PT" sz="1800" dirty="0"/>
                        <a:t> </a:t>
                      </a:r>
                      <a:r>
                        <a:rPr lang="pt-PT" sz="1800" dirty="0" err="1"/>
                        <a:t>queue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800" dirty="0"/>
                        <a:t>ENA</a:t>
                      </a:r>
                      <a:r>
                        <a:rPr lang="pt-PT" sz="1800" baseline="0" dirty="0"/>
                        <a:t> = 1 , ENB = 1 IN1 = 1, IN2 = 0</a:t>
                      </a:r>
                    </a:p>
                    <a:p>
                      <a:pPr algn="ctr"/>
                      <a:r>
                        <a:rPr lang="pt-PT" sz="1800" baseline="0" dirty="0"/>
                        <a:t>IN3 = 1, IN4 = 0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7606147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800" dirty="0"/>
                        <a:t>“</a:t>
                      </a:r>
                      <a:r>
                        <a:rPr lang="pt-PT" sz="1800" dirty="0" err="1"/>
                        <a:t>Backward</a:t>
                      </a:r>
                      <a:r>
                        <a:rPr lang="pt-PT" sz="1800" dirty="0"/>
                        <a:t>” </a:t>
                      </a:r>
                      <a:r>
                        <a:rPr lang="pt-PT" sz="1800" dirty="0" err="1"/>
                        <a:t>on</a:t>
                      </a:r>
                      <a:r>
                        <a:rPr lang="pt-PT" sz="1800" dirty="0"/>
                        <a:t> </a:t>
                      </a:r>
                      <a:r>
                        <a:rPr lang="pt-PT" sz="1800" dirty="0" err="1"/>
                        <a:t>the</a:t>
                      </a:r>
                      <a:r>
                        <a:rPr lang="pt-PT" sz="1800" baseline="0" dirty="0"/>
                        <a:t> </a:t>
                      </a:r>
                      <a:r>
                        <a:rPr lang="pt-PT" sz="1800" dirty="0" err="1"/>
                        <a:t>queue</a:t>
                      </a:r>
                      <a:endParaRPr lang="en-US" sz="1800" dirty="0"/>
                    </a:p>
                    <a:p>
                      <a:pPr algn="ctr"/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800" dirty="0"/>
                        <a:t>ENA</a:t>
                      </a:r>
                      <a:r>
                        <a:rPr lang="pt-PT" sz="1800" baseline="0" dirty="0"/>
                        <a:t> = 1 , ENB = 1 IN1 = 0, IN2 = 1</a:t>
                      </a:r>
                    </a:p>
                    <a:p>
                      <a:pPr algn="ctr"/>
                      <a:r>
                        <a:rPr lang="pt-PT" sz="1800" baseline="0" dirty="0"/>
                        <a:t>IN3 = 0, IN4 = 1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2986085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800" dirty="0"/>
                        <a:t>“Stop” </a:t>
                      </a:r>
                      <a:r>
                        <a:rPr lang="pt-PT" sz="1800" dirty="0" err="1"/>
                        <a:t>on</a:t>
                      </a:r>
                      <a:r>
                        <a:rPr lang="pt-PT" sz="1800" dirty="0"/>
                        <a:t> </a:t>
                      </a:r>
                      <a:r>
                        <a:rPr lang="pt-PT" sz="1800" dirty="0" err="1"/>
                        <a:t>the</a:t>
                      </a:r>
                      <a:r>
                        <a:rPr lang="pt-PT" sz="1800" dirty="0"/>
                        <a:t> </a:t>
                      </a:r>
                      <a:r>
                        <a:rPr lang="pt-PT" sz="1800" dirty="0" err="1"/>
                        <a:t>queue</a:t>
                      </a:r>
                      <a:endParaRPr lang="en-US" sz="1800" dirty="0"/>
                    </a:p>
                    <a:p>
                      <a:pPr algn="ctr"/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800" dirty="0"/>
                        <a:t> ENA = 0 and </a:t>
                      </a:r>
                    </a:p>
                    <a:p>
                      <a:pPr algn="ctr"/>
                      <a:r>
                        <a:rPr lang="pt-PT" sz="1800" dirty="0"/>
                        <a:t>ENB</a:t>
                      </a:r>
                      <a:r>
                        <a:rPr lang="pt-PT" sz="1800" baseline="0" dirty="0"/>
                        <a:t> = 0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9902364"/>
                  </a:ext>
                </a:extLst>
              </a:tr>
            </a:tbl>
          </a:graphicData>
        </a:graphic>
      </p:graphicFrame>
      <p:sp>
        <p:nvSpPr>
          <p:cNvPr id="6" name="Retângulo 5"/>
          <p:cNvSpPr/>
          <p:nvPr/>
        </p:nvSpPr>
        <p:spPr>
          <a:xfrm>
            <a:off x="1258405" y="1314710"/>
            <a:ext cx="273207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PT" sz="2800" b="1" dirty="0" err="1">
                <a:solidFill>
                  <a:srgbClr val="0D0D0D"/>
                </a:solidFill>
                <a:latin typeface="Calisto MT" panose="02040603050505030304" pitchFamily="18" charset="0"/>
                <a:cs typeface="Times New Roman" panose="02020603050405020304" pitchFamily="18" charset="0"/>
              </a:rPr>
              <a:t>Test</a:t>
            </a:r>
            <a:r>
              <a:rPr lang="pt-PT" sz="2800" b="1" dirty="0">
                <a:solidFill>
                  <a:srgbClr val="0D0D0D"/>
                </a:solidFill>
                <a:latin typeface="Calisto MT" panose="02040603050505030304" pitchFamily="18" charset="0"/>
                <a:cs typeface="Times New Roman" panose="02020603050405020304" pitchFamily="18" charset="0"/>
              </a:rPr>
              <a:t> Case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2853845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1" dirty="0" err="1">
                <a:solidFill>
                  <a:schemeClr val="tx1"/>
                </a:solidFill>
              </a:rPr>
              <a:t>Send_Alarm_Thread</a:t>
            </a:r>
            <a:r>
              <a:rPr lang="pt-PT" b="1" dirty="0">
                <a:solidFill>
                  <a:schemeClr val="tx1"/>
                </a:solidFill>
              </a:rPr>
              <a:t> </a:t>
            </a:r>
            <a:r>
              <a:rPr lang="pt-PT" b="1" dirty="0" err="1">
                <a:solidFill>
                  <a:schemeClr val="tx1"/>
                </a:solidFill>
              </a:rPr>
              <a:t>Function</a:t>
            </a:r>
            <a:endParaRPr lang="en-US" b="1" dirty="0">
              <a:solidFill>
                <a:schemeClr val="tx1"/>
              </a:solidFill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6328" y="583417"/>
            <a:ext cx="2415397" cy="6274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52052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b="1" dirty="0" err="1">
                <a:solidFill>
                  <a:schemeClr val="tx1"/>
                </a:solidFill>
              </a:rPr>
              <a:t>Send_Alarm_Thread</a:t>
            </a:r>
            <a:r>
              <a:rPr lang="pt-PT" b="1" dirty="0">
                <a:solidFill>
                  <a:schemeClr val="tx1"/>
                </a:solidFill>
              </a:rPr>
              <a:t> </a:t>
            </a:r>
            <a:r>
              <a:rPr lang="pt-PT" b="1" dirty="0" err="1">
                <a:solidFill>
                  <a:schemeClr val="tx1"/>
                </a:solidFill>
              </a:rPr>
              <a:t>Function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1292910" y="1728778"/>
            <a:ext cx="273207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PT" sz="2800" b="1" dirty="0" err="1">
                <a:solidFill>
                  <a:srgbClr val="0D0D0D"/>
                </a:solidFill>
                <a:latin typeface="Calisto MT" panose="02040603050505030304" pitchFamily="18" charset="0"/>
                <a:cs typeface="Times New Roman" panose="02020603050405020304" pitchFamily="18" charset="0"/>
              </a:rPr>
              <a:t>Test</a:t>
            </a:r>
            <a:r>
              <a:rPr lang="pt-PT" sz="2800" b="1" dirty="0">
                <a:solidFill>
                  <a:srgbClr val="0D0D0D"/>
                </a:solidFill>
                <a:latin typeface="Calisto MT" panose="02040603050505030304" pitchFamily="18" charset="0"/>
                <a:cs typeface="Times New Roman" panose="02020603050405020304" pitchFamily="18" charset="0"/>
              </a:rPr>
              <a:t> Case </a:t>
            </a:r>
            <a:endParaRPr lang="en-US" sz="2800" dirty="0"/>
          </a:p>
        </p:txBody>
      </p:sp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373805"/>
              </p:ext>
            </p:extLst>
          </p:nvPr>
        </p:nvGraphicFramePr>
        <p:xfrm>
          <a:off x="1292910" y="2255873"/>
          <a:ext cx="7545616" cy="1173193"/>
        </p:xfrm>
        <a:graphic>
          <a:graphicData uri="http://schemas.openxmlformats.org/drawingml/2006/table">
            <a:tbl>
              <a:tblPr firstRow="1" firstCol="1" bandRow="1">
                <a:tableStyleId>{4C366C51-EF0F-4033-AD45-72283E4BE4B5}</a:tableStyleId>
              </a:tblPr>
              <a:tblGrid>
                <a:gridCol w="3098855">
                  <a:extLst>
                    <a:ext uri="{9D8B030D-6E8A-4147-A177-3AD203B41FA5}">
                      <a16:colId xmlns:a16="http://schemas.microsoft.com/office/drawing/2014/main" val="2043274688"/>
                    </a:ext>
                  </a:extLst>
                </a:gridCol>
                <a:gridCol w="2559882">
                  <a:extLst>
                    <a:ext uri="{9D8B030D-6E8A-4147-A177-3AD203B41FA5}">
                      <a16:colId xmlns:a16="http://schemas.microsoft.com/office/drawing/2014/main" val="3824270514"/>
                    </a:ext>
                  </a:extLst>
                </a:gridCol>
                <a:gridCol w="1886879">
                  <a:extLst>
                    <a:ext uri="{9D8B030D-6E8A-4147-A177-3AD203B41FA5}">
                      <a16:colId xmlns:a16="http://schemas.microsoft.com/office/drawing/2014/main" val="542628408"/>
                    </a:ext>
                  </a:extLst>
                </a:gridCol>
              </a:tblGrid>
              <a:tr h="43148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</a:rPr>
                        <a:t>Input</a:t>
                      </a:r>
                      <a:endParaRPr lang="en-US" sz="2000" b="1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</a:rPr>
                        <a:t>Expected Output</a:t>
                      </a:r>
                      <a:endParaRPr lang="en-US" sz="2000" b="1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</a:rPr>
                        <a:t>Output</a:t>
                      </a:r>
                      <a:endParaRPr lang="en-US" sz="2000" b="1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06076427"/>
                  </a:ext>
                </a:extLst>
              </a:tr>
              <a:tr h="74170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PT" sz="20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“</a:t>
                      </a:r>
                      <a:r>
                        <a:rPr lang="pt-PT" sz="20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Ultrassonic</a:t>
                      </a:r>
                      <a:r>
                        <a:rPr lang="pt-PT" sz="20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” </a:t>
                      </a:r>
                      <a:r>
                        <a:rPr lang="pt-PT" sz="20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on</a:t>
                      </a:r>
                      <a:r>
                        <a:rPr lang="pt-PT" sz="20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 </a:t>
                      </a:r>
                      <a:r>
                        <a:rPr lang="pt-PT" sz="20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the</a:t>
                      </a:r>
                      <a:r>
                        <a:rPr lang="pt-PT" sz="20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 </a:t>
                      </a:r>
                      <a:r>
                        <a:rPr lang="pt-PT" sz="20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queue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Stop</a:t>
                      </a:r>
                      <a:r>
                        <a:rPr lang="en-US" sz="2000" baseline="0" dirty="0">
                          <a:effectLst/>
                        </a:rPr>
                        <a:t> the Robot and start the buzzer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 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23596565"/>
                  </a:ext>
                </a:extLst>
              </a:tr>
            </a:tbl>
          </a:graphicData>
        </a:graphic>
      </p:graphicFrame>
      <p:graphicFrame>
        <p:nvGraphicFramePr>
          <p:cNvPr id="2" name="Tabel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1709185"/>
              </p:ext>
            </p:extLst>
          </p:nvPr>
        </p:nvGraphicFramePr>
        <p:xfrm>
          <a:off x="1292910" y="3429066"/>
          <a:ext cx="7545616" cy="1005840"/>
        </p:xfrm>
        <a:graphic>
          <a:graphicData uri="http://schemas.openxmlformats.org/drawingml/2006/table">
            <a:tbl>
              <a:tblPr firstRow="1" bandRow="1">
                <a:tableStyleId>{4C366C51-EF0F-4033-AD45-72283E4BE4B5}</a:tableStyleId>
              </a:tblPr>
              <a:tblGrid>
                <a:gridCol w="3106562">
                  <a:extLst>
                    <a:ext uri="{9D8B030D-6E8A-4147-A177-3AD203B41FA5}">
                      <a16:colId xmlns:a16="http://schemas.microsoft.com/office/drawing/2014/main" val="3244476829"/>
                    </a:ext>
                  </a:extLst>
                </a:gridCol>
                <a:gridCol w="2553419">
                  <a:extLst>
                    <a:ext uri="{9D8B030D-6E8A-4147-A177-3AD203B41FA5}">
                      <a16:colId xmlns:a16="http://schemas.microsoft.com/office/drawing/2014/main" val="1326547707"/>
                    </a:ext>
                  </a:extLst>
                </a:gridCol>
                <a:gridCol w="1885635">
                  <a:extLst>
                    <a:ext uri="{9D8B030D-6E8A-4147-A177-3AD203B41FA5}">
                      <a16:colId xmlns:a16="http://schemas.microsoft.com/office/drawing/2014/main" val="3874758718"/>
                    </a:ext>
                  </a:extLst>
                </a:gridCol>
              </a:tblGrid>
              <a:tr h="1005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“IR” on the queue</a:t>
                      </a:r>
                    </a:p>
                    <a:p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effectLst/>
                        </a:rPr>
                        <a:t>Stop</a:t>
                      </a:r>
                      <a:r>
                        <a:rPr lang="en-US" sz="2000" baseline="0" dirty="0">
                          <a:effectLst/>
                        </a:rPr>
                        <a:t> the Robot and start the buzzer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  <a:p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54369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31814966"/>
      </p:ext>
    </p:extLst>
  </p:cSld>
  <p:clrMapOvr>
    <a:masterClrMapping/>
  </p:clrMapOvr>
</p:sld>
</file>

<file path=ppt/theme/theme1.xml><?xml version="1.0" encoding="utf-8"?>
<a:theme xmlns:a="http://schemas.openxmlformats.org/drawingml/2006/main" name="DesignTemplat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1820</TotalTime>
  <Words>3587</Words>
  <Application>Microsoft Office PowerPoint</Application>
  <PresentationFormat>Apresentação no Ecrã (4:3)</PresentationFormat>
  <Paragraphs>1245</Paragraphs>
  <Slides>138</Slides>
  <Notes>41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138</vt:i4>
      </vt:variant>
    </vt:vector>
  </HeadingPairs>
  <TitlesOfParts>
    <vt:vector size="146" baseType="lpstr">
      <vt:lpstr>Arial</vt:lpstr>
      <vt:lpstr>Calibri</vt:lpstr>
      <vt:lpstr>Calisto MT</vt:lpstr>
      <vt:lpstr>Consolas</vt:lpstr>
      <vt:lpstr>Symbol</vt:lpstr>
      <vt:lpstr>Times New Roman</vt:lpstr>
      <vt:lpstr>Wingdings</vt:lpstr>
      <vt:lpstr>DesignTemplate</vt:lpstr>
      <vt:lpstr>3-Way Controlled Robotic Vehicle</vt:lpstr>
      <vt:lpstr>Agenda</vt:lpstr>
      <vt:lpstr>Apresentação do PowerPoint</vt:lpstr>
      <vt:lpstr>Apresentação do PowerPoint</vt:lpstr>
      <vt:lpstr>Development Board Raspberry PI 2B</vt:lpstr>
      <vt:lpstr>Robot Car Chassis Kit</vt:lpstr>
      <vt:lpstr>  Smart Robot Kit</vt:lpstr>
      <vt:lpstr> Smart Robot Kit</vt:lpstr>
      <vt:lpstr> Smart Robot Kit</vt:lpstr>
      <vt:lpstr>Motor Driver (L298)</vt:lpstr>
      <vt:lpstr>Motor Driver (L298)</vt:lpstr>
      <vt:lpstr>Motor Driver (L298)</vt:lpstr>
      <vt:lpstr>Motor Driver (L298)</vt:lpstr>
      <vt:lpstr>Ultrasonic Module      HC - SR04</vt:lpstr>
      <vt:lpstr>Ultrasonic Module      HC - SR04</vt:lpstr>
      <vt:lpstr>Ultrasonic Module      HC - SR04</vt:lpstr>
      <vt:lpstr>Infrared Barrier Sensor Module </vt:lpstr>
      <vt:lpstr>Infrared Barrier Sensor Module </vt:lpstr>
      <vt:lpstr>Buzzer </vt:lpstr>
      <vt:lpstr>Buzzer</vt:lpstr>
      <vt:lpstr>Buzzer</vt:lpstr>
      <vt:lpstr>Power Bank </vt:lpstr>
      <vt:lpstr>Wireless Wi-Fi Network Card</vt:lpstr>
      <vt:lpstr>Apresentação do PowerPoint</vt:lpstr>
      <vt:lpstr>Hardware Resources</vt:lpstr>
      <vt:lpstr>Development Board Raspberry PI 3</vt:lpstr>
      <vt:lpstr>ADXL345 Accelerometer Sensor </vt:lpstr>
      <vt:lpstr>ADXL345 Accelerometer Sensor </vt:lpstr>
      <vt:lpstr>ADXL345 Accelerometer Sensor </vt:lpstr>
      <vt:lpstr> Touch Button Module </vt:lpstr>
      <vt:lpstr> Touch Button Module </vt:lpstr>
      <vt:lpstr> Touch Button Module </vt:lpstr>
      <vt:lpstr>Microphone </vt:lpstr>
      <vt:lpstr>LEDs</vt:lpstr>
      <vt:lpstr>LEDs</vt:lpstr>
      <vt:lpstr>LEDs</vt:lpstr>
      <vt:lpstr>Power Bank </vt:lpstr>
      <vt:lpstr>Hardware Schematics Robot System </vt:lpstr>
      <vt:lpstr>Hardware Schematics Controller System </vt:lpstr>
      <vt:lpstr>Apresentação do PowerPoint</vt:lpstr>
      <vt:lpstr>Robot System</vt:lpstr>
      <vt:lpstr>Controller System </vt:lpstr>
      <vt:lpstr>Desktop System </vt:lpstr>
      <vt:lpstr>Apresentação do PowerPoint</vt:lpstr>
      <vt:lpstr>Apresentação do PowerPoint</vt:lpstr>
      <vt:lpstr>Software Tools</vt:lpstr>
      <vt:lpstr>Software Cots:</vt:lpstr>
      <vt:lpstr>Apresentação do PowerPoint</vt:lpstr>
      <vt:lpstr>Data Formats: </vt:lpstr>
      <vt:lpstr>Data Formats</vt:lpstr>
      <vt:lpstr>Data Formats</vt:lpstr>
      <vt:lpstr>Apresentação do PowerPoint</vt:lpstr>
      <vt:lpstr>Robot System</vt:lpstr>
      <vt:lpstr>Controller System</vt:lpstr>
      <vt:lpstr>Desktop Application</vt:lpstr>
      <vt:lpstr>Apresentação do PowerPoint</vt:lpstr>
      <vt:lpstr>Headers Robot System </vt:lpstr>
      <vt:lpstr>Headers  Robot System </vt:lpstr>
      <vt:lpstr>Headers  Robot System </vt:lpstr>
      <vt:lpstr>Headers Robot System </vt:lpstr>
      <vt:lpstr>Headers Robot System </vt:lpstr>
      <vt:lpstr>Headers  Robot System</vt:lpstr>
      <vt:lpstr>Headers  Controller System</vt:lpstr>
      <vt:lpstr>Headers  Controller System</vt:lpstr>
      <vt:lpstr>Headers  Controller System</vt:lpstr>
      <vt:lpstr>Headers  Controller System</vt:lpstr>
      <vt:lpstr>Headers  Desktop Application</vt:lpstr>
      <vt:lpstr>Headers  Desktop Application</vt:lpstr>
      <vt:lpstr>Apresentação do PowerPoint</vt:lpstr>
      <vt:lpstr>Threads Overview Robot System</vt:lpstr>
      <vt:lpstr>Threads Communication and Syncronization   </vt:lpstr>
      <vt:lpstr>Threads Communication and Syncronization </vt:lpstr>
      <vt:lpstr>Robot System Threads Communication and Syncronization Overview</vt:lpstr>
      <vt:lpstr>Apresentação do PowerPoint</vt:lpstr>
      <vt:lpstr>Threads Overview Controller System</vt:lpstr>
      <vt:lpstr>Threads Communication and Syncronization </vt:lpstr>
      <vt:lpstr>Threads Communication and Syncronization </vt:lpstr>
      <vt:lpstr>Threads Communication and Syncronization </vt:lpstr>
      <vt:lpstr>Controller System Threads Communication and Syncronization Overview</vt:lpstr>
      <vt:lpstr>Controller System Thread Priority</vt:lpstr>
      <vt:lpstr>Threads Overview Desktop Application</vt:lpstr>
      <vt:lpstr>Threads Communication and Syncronization </vt:lpstr>
      <vt:lpstr>Desktop Application Threads Communication and Syncronization Overview</vt:lpstr>
      <vt:lpstr>Desktop Application Thread Priority</vt:lpstr>
      <vt:lpstr>Apresentação do PowerPoint</vt:lpstr>
      <vt:lpstr>Apresentação do PowerPoint</vt:lpstr>
      <vt:lpstr>Initialization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Motor_Controller_Thread Function</vt:lpstr>
      <vt:lpstr>Motor_Controller_Thread Function</vt:lpstr>
      <vt:lpstr>Send_Alarm_Thread Function</vt:lpstr>
      <vt:lpstr>Send_Alarm_Thread Function</vt:lpstr>
      <vt:lpstr>Error_Handling Thread Function</vt:lpstr>
      <vt:lpstr>Error_Handling Thread Function</vt:lpstr>
      <vt:lpstr>Shutdown Thread Function</vt:lpstr>
      <vt:lpstr>Robot System Flowcharts</vt:lpstr>
      <vt:lpstr>Apresentação do PowerPoint</vt:lpstr>
      <vt:lpstr>Initialization Function</vt:lpstr>
      <vt:lpstr>Send Wi-fi Thread Function</vt:lpstr>
      <vt:lpstr>Apresentação do PowerPoint</vt:lpstr>
      <vt:lpstr>Accelerometer_Handler Thread Function</vt:lpstr>
      <vt:lpstr>Apresentação do PowerPoint</vt:lpstr>
      <vt:lpstr>Button_Handler Thread Function</vt:lpstr>
      <vt:lpstr>Button_Handler Thread Function</vt:lpstr>
      <vt:lpstr>Voice_Recognition_Thread Function</vt:lpstr>
      <vt:lpstr>Voice_Recognition Thread Function</vt:lpstr>
      <vt:lpstr>Error_Handling Thread Function</vt:lpstr>
      <vt:lpstr>Error_Handling Thread Function</vt:lpstr>
      <vt:lpstr>Shutdown Thread Function</vt:lpstr>
      <vt:lpstr>ISRs:  </vt:lpstr>
      <vt:lpstr>Apresentação do PowerPoint</vt:lpstr>
      <vt:lpstr>Initialization Function</vt:lpstr>
      <vt:lpstr>Receive Wi-Fi Thread Function </vt:lpstr>
      <vt:lpstr>Apresentação do PowerPoint</vt:lpstr>
      <vt:lpstr>Send Wi-Fi Thread Function</vt:lpstr>
      <vt:lpstr>Apresentação do PowerPoint</vt:lpstr>
      <vt:lpstr>Update GUI Thread Function</vt:lpstr>
      <vt:lpstr>Apresentação do PowerPoint</vt:lpstr>
      <vt:lpstr>Command Handler Thread  Function</vt:lpstr>
      <vt:lpstr>Apresentação do PowerPoint</vt:lpstr>
      <vt:lpstr>Shutdown Thread Function</vt:lpstr>
      <vt:lpstr>Apresentação do PowerPoint</vt:lpstr>
      <vt:lpstr>GUI Sketch</vt:lpstr>
      <vt:lpstr>Apresentação do PowerPoint</vt:lpstr>
      <vt:lpstr>Task Division </vt:lpstr>
      <vt:lpstr>Task Division </vt:lpstr>
      <vt:lpstr>Apresentação do PowerPoint</vt:lpstr>
      <vt:lpstr>Gantt Diagram</vt:lpstr>
      <vt:lpstr>References</vt:lpstr>
      <vt:lpstr>References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3-Way Controlled Robotic Vehicle</dc:title>
  <cp:lastModifiedBy>nuno</cp:lastModifiedBy>
  <cp:revision>147</cp:revision>
  <dcterms:modified xsi:type="dcterms:W3CDTF">2016-12-06T13:37:55Z</dcterms:modified>
</cp:coreProperties>
</file>